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7" r:id="rId2"/>
    <p:sldId id="293" r:id="rId3"/>
    <p:sldId id="289" r:id="rId4"/>
    <p:sldId id="258" r:id="rId5"/>
    <p:sldId id="259" r:id="rId6"/>
    <p:sldId id="294" r:id="rId7"/>
    <p:sldId id="260" r:id="rId8"/>
    <p:sldId id="292" r:id="rId9"/>
    <p:sldId id="261" r:id="rId10"/>
    <p:sldId id="262" r:id="rId11"/>
    <p:sldId id="295" r:id="rId12"/>
    <p:sldId id="263" r:id="rId13"/>
    <p:sldId id="264" r:id="rId14"/>
    <p:sldId id="284" r:id="rId15"/>
    <p:sldId id="265" r:id="rId16"/>
    <p:sldId id="266" r:id="rId17"/>
    <p:sldId id="296" r:id="rId18"/>
    <p:sldId id="267" r:id="rId19"/>
    <p:sldId id="268" r:id="rId20"/>
    <p:sldId id="288" r:id="rId21"/>
    <p:sldId id="269" r:id="rId22"/>
    <p:sldId id="270" r:id="rId23"/>
    <p:sldId id="297" r:id="rId24"/>
    <p:sldId id="271" r:id="rId25"/>
    <p:sldId id="272" r:id="rId26"/>
    <p:sldId id="291" r:id="rId27"/>
    <p:sldId id="273" r:id="rId28"/>
    <p:sldId id="274" r:id="rId29"/>
    <p:sldId id="298" r:id="rId30"/>
    <p:sldId id="275" r:id="rId31"/>
    <p:sldId id="276" r:id="rId32"/>
    <p:sldId id="286" r:id="rId33"/>
    <p:sldId id="277" r:id="rId34"/>
    <p:sldId id="278" r:id="rId35"/>
    <p:sldId id="299" r:id="rId36"/>
    <p:sldId id="279" r:id="rId37"/>
    <p:sldId id="287" r:id="rId38"/>
    <p:sldId id="280" r:id="rId39"/>
    <p:sldId id="281" r:id="rId40"/>
    <p:sldId id="300" r:id="rId41"/>
    <p:sldId id="285" r:id="rId42"/>
    <p:sldId id="282" r:id="rId43"/>
    <p:sldId id="283" r:id="rId44"/>
    <p:sldId id="290" r:id="rId4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E72F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6" autoAdjust="0"/>
    <p:restoredTop sz="94660"/>
  </p:normalViewPr>
  <p:slideViewPr>
    <p:cSldViewPr snapToGrid="0">
      <p:cViewPr varScale="1">
        <p:scale>
          <a:sx n="68" d="100"/>
          <a:sy n="68" d="100"/>
        </p:scale>
        <p:origin x="45" y="12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1" y="1449147"/>
            <a:ext cx="10572000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9F6C6-43E7-4EF3-B6E2-6524390A2F90}" type="datetimeFigureOut">
              <a:rPr lang="en-US" smtClean="0"/>
              <a:t>5/1/2014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89B3F-E5D5-4306-9DCB-BCD92169DE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13087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800600"/>
            <a:ext cx="10561418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12192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0000" y="5367338"/>
            <a:ext cx="10561418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9F6C6-43E7-4EF3-B6E2-6524390A2F90}" type="datetimeFigureOut">
              <a:rPr lang="en-US" smtClean="0"/>
              <a:t>5/1/2014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89B3F-E5D5-4306-9DCB-BCD92169DE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72553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631697" y="1081456"/>
            <a:ext cx="6332416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985" y="1238502"/>
            <a:ext cx="589384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190" y="4443680"/>
            <a:ext cx="5891636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7574642" y="1081456"/>
            <a:ext cx="3810001" cy="407546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9F6C6-43E7-4EF3-B6E2-6524390A2F90}" type="datetimeFigureOut">
              <a:rPr lang="en-US" smtClean="0"/>
              <a:t>5/1/2014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89B3F-E5D5-4306-9DCB-BCD92169DE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965835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1140884" y="2286585"/>
            <a:ext cx="4895115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357089" y="2435957"/>
            <a:ext cx="438252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156000" y="2286000"/>
            <a:ext cx="4880300" cy="229552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9F6C6-43E7-4EF3-B6E2-6524390A2F90}" type="datetimeFigureOut">
              <a:rPr lang="en-US" smtClean="0"/>
              <a:t>5/1/2014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89B3F-E5D5-4306-9DCB-BCD92169DE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770351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9F6C6-43E7-4EF3-B6E2-6524390A2F90}" type="datetimeFigureOut">
              <a:rPr lang="en-US" smtClean="0"/>
              <a:t>5/1/2014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89B3F-E5D5-4306-9DCB-BCD92169DE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060291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7669651" y="446089"/>
            <a:ext cx="4522349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83540" y="586171"/>
            <a:ext cx="2494791" cy="513479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0001" y="446089"/>
            <a:ext cx="6611540" cy="5414962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9F6C6-43E7-4EF3-B6E2-6524390A2F90}" type="datetimeFigureOut">
              <a:rPr lang="en-US" smtClean="0"/>
              <a:t>5/1/2014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89B3F-E5D5-4306-9DCB-BCD92169DE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33190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9F6C6-43E7-4EF3-B6E2-6524390A2F90}" type="datetimeFigureOut">
              <a:rPr lang="en-US" smtClean="0"/>
              <a:t>5/1/2014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89B3F-E5D5-4306-9DCB-BCD92169DE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78167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1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2951396"/>
            <a:ext cx="10561418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5281201"/>
            <a:ext cx="10561418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9F6C6-43E7-4EF3-B6E2-6524390A2F90}" type="datetimeFigureOut">
              <a:rPr lang="en-US" smtClean="0"/>
              <a:t>5/1/2014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89B3F-E5D5-4306-9DCB-BCD92169DE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09652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8712" y="2222287"/>
            <a:ext cx="5185873" cy="3638763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7415" y="2222287"/>
            <a:ext cx="5194583" cy="3638764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9F6C6-43E7-4EF3-B6E2-6524390A2F90}" type="datetimeFigureOut">
              <a:rPr lang="en-US" smtClean="0"/>
              <a:t>5/1/2014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89B3F-E5D5-4306-9DCB-BCD92169DE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39877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728" y="2174875"/>
            <a:ext cx="5189857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4729" y="2751138"/>
            <a:ext cx="5189856" cy="3109913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7415" y="2174875"/>
            <a:ext cx="519458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7415" y="2751138"/>
            <a:ext cx="5194583" cy="3109913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9F6C6-43E7-4EF3-B6E2-6524390A2F90}" type="datetimeFigureOut">
              <a:rPr lang="en-US" smtClean="0"/>
              <a:t>5/1/2014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89B3F-E5D5-4306-9DCB-BCD92169DE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19919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9F6C6-43E7-4EF3-B6E2-6524390A2F90}" type="datetimeFigureOut">
              <a:rPr lang="en-US" smtClean="0"/>
              <a:t>5/1/2014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89B3F-E5D5-4306-9DCB-BCD92169DE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77124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9F6C6-43E7-4EF3-B6E2-6524390A2F90}" type="datetimeFigureOut">
              <a:rPr lang="en-US" smtClean="0"/>
              <a:t>5/1/2014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89B3F-E5D5-4306-9DCB-BCD92169DE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52202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1073151" y="446087"/>
            <a:ext cx="3547533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151" y="446088"/>
            <a:ext cx="3547533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446088"/>
            <a:ext cx="6252633" cy="5414963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3151" y="2260738"/>
            <a:ext cx="3547533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9F6C6-43E7-4EF3-B6E2-6524390A2F90}" type="datetimeFigureOut">
              <a:rPr lang="en-US" smtClean="0"/>
              <a:t>5/1/2014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89B3F-E5D5-4306-9DCB-BCD92169DE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89963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728" y="727522"/>
            <a:ext cx="485298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6098117" y="0"/>
            <a:ext cx="6093883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4728" y="2344684"/>
            <a:ext cx="485298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5810" y="6041362"/>
            <a:ext cx="976879" cy="365125"/>
          </a:xfrm>
        </p:spPr>
        <p:txBody>
          <a:bodyPr/>
          <a:lstStyle/>
          <a:p>
            <a:fld id="{8A19F6C6-43E7-4EF3-B6E2-6524390A2F90}" type="datetimeFigureOut">
              <a:rPr lang="en-US" smtClean="0"/>
              <a:t>5/1/2014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0396" y="6041362"/>
            <a:ext cx="329541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62689" y="5915888"/>
            <a:ext cx="1062155" cy="490599"/>
          </a:xfrm>
        </p:spPr>
        <p:txBody>
          <a:bodyPr/>
          <a:lstStyle/>
          <a:p>
            <a:fld id="{B2C89B3F-E5D5-4306-9DCB-BCD92169DE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22880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2184401"/>
            <a:ext cx="10563285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8A19F6C6-43E7-4EF3-B6E2-6524390A2F90}" type="datetimeFigureOut">
              <a:rPr lang="en-US" smtClean="0"/>
              <a:t>5/1/2014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B2C89B3F-E5D5-4306-9DCB-BCD92169DE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54816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</p:sldLayoutIdLst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Lost Tram (2007)</a:t>
            </a: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866398" y="3030014"/>
            <a:ext cx="10515600" cy="8035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b="1" dirty="0" smtClean="0"/>
              <a:t>See how computers make mistakes “reading” texts!</a:t>
            </a:r>
            <a:endParaRPr lang="en-US" b="1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4198" y="4375460"/>
            <a:ext cx="1905000" cy="1905000"/>
          </a:xfrm>
          <a:prstGeom prst="rect">
            <a:avLst/>
          </a:prstGeom>
        </p:spPr>
      </p:pic>
      <p:sp>
        <p:nvSpPr>
          <p:cNvPr id="6" name="Right Arrow 5"/>
          <p:cNvSpPr/>
          <p:nvPr/>
        </p:nvSpPr>
        <p:spPr>
          <a:xfrm>
            <a:off x="3392556" y="4705108"/>
            <a:ext cx="2239617" cy="124570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bg2">
                    <a:lumMod val="90000"/>
                    <a:lumOff val="10000"/>
                  </a:schemeClr>
                </a:solidFill>
              </a:rPr>
              <a:t>Try it!</a:t>
            </a:r>
            <a:endParaRPr lang="en-US" sz="2800" b="1" dirty="0">
              <a:solidFill>
                <a:schemeClr val="bg2">
                  <a:lumMod val="90000"/>
                  <a:lumOff val="1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25104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0"/>
    </mc:Choice>
    <mc:Fallback xmlns="">
      <p:transition spd="slow" advClick="0" advTm="20000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Whole Spectrum (2008)</a:t>
            </a: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866398" y="3030014"/>
            <a:ext cx="10515600" cy="8035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b="1" dirty="0" smtClean="0"/>
              <a:t>Learn the language of spectrograms.</a:t>
            </a:r>
            <a:endParaRPr lang="en-US" b="1" dirty="0"/>
          </a:p>
        </p:txBody>
      </p:sp>
      <p:sp>
        <p:nvSpPr>
          <p:cNvPr id="6" name="Right Arrow 5"/>
          <p:cNvSpPr/>
          <p:nvPr/>
        </p:nvSpPr>
        <p:spPr>
          <a:xfrm>
            <a:off x="3392556" y="4705108"/>
            <a:ext cx="2239617" cy="124570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bg2">
                    <a:lumMod val="90000"/>
                    <a:lumOff val="10000"/>
                  </a:schemeClr>
                </a:solidFill>
              </a:rPr>
              <a:t>Try it!</a:t>
            </a:r>
            <a:endParaRPr lang="en-US" sz="2800" b="1" dirty="0">
              <a:solidFill>
                <a:schemeClr val="bg2">
                  <a:lumMod val="90000"/>
                  <a:lumOff val="10000"/>
                </a:schemeClr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24769" y="4375460"/>
            <a:ext cx="1905000" cy="190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7874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0"/>
    </mc:Choice>
    <mc:Fallback xmlns="">
      <p:transition spd="slow" advClick="0" advTm="20000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894522" y="699467"/>
            <a:ext cx="10482469" cy="1493768"/>
          </a:xfrm>
        </p:spPr>
        <p:txBody>
          <a:bodyPr/>
          <a:lstStyle/>
          <a:p>
            <a:pPr algn="ctr"/>
            <a:r>
              <a:rPr lang="en-US" dirty="0" smtClean="0"/>
              <a:t>The North American Computational Linguistics Olympiad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858112" y="2115792"/>
            <a:ext cx="10555288" cy="3636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800" b="1" dirty="0" smtClean="0">
                <a:solidFill>
                  <a:srgbClr val="00B0F0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www.naclo.cs.cmu.edu</a:t>
            </a:r>
            <a:endParaRPr lang="en-US" sz="4800" b="1" dirty="0">
              <a:solidFill>
                <a:srgbClr val="00B0F0"/>
              </a:solidFill>
              <a:effectLst>
                <a:glow rad="63500">
                  <a:schemeClr val="accent1">
                    <a:satMod val="175000"/>
                    <a:alpha val="40000"/>
                  </a:schemeClr>
                </a:glo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53617859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7000"/>
    </mc:Choice>
    <mc:Fallback>
      <p:transition spd="slow" advClick="0" advTm="7000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Nok-Nok</a:t>
            </a:r>
            <a:r>
              <a:rPr lang="en-US" dirty="0" smtClean="0"/>
              <a:t>! (2009)</a:t>
            </a: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866398" y="3030014"/>
            <a:ext cx="10515600" cy="803527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b="1" dirty="0" smtClean="0"/>
              <a:t>Christopher Robin needs help with spelling. Can you figure out how his spelling checker works?</a:t>
            </a:r>
            <a:endParaRPr lang="en-US" b="1" dirty="0"/>
          </a:p>
        </p:txBody>
      </p:sp>
      <p:sp>
        <p:nvSpPr>
          <p:cNvPr id="6" name="Right Arrow 5"/>
          <p:cNvSpPr/>
          <p:nvPr/>
        </p:nvSpPr>
        <p:spPr>
          <a:xfrm>
            <a:off x="3392556" y="4705108"/>
            <a:ext cx="2239617" cy="124570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bg2">
                    <a:lumMod val="90000"/>
                    <a:lumOff val="10000"/>
                  </a:schemeClr>
                </a:solidFill>
              </a:rPr>
              <a:t>Try it!</a:t>
            </a:r>
            <a:endParaRPr lang="en-US" sz="2800" b="1" dirty="0">
              <a:solidFill>
                <a:schemeClr val="bg2">
                  <a:lumMod val="90000"/>
                  <a:lumOff val="10000"/>
                </a:schemeClr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04891" y="4375460"/>
            <a:ext cx="1905000" cy="190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47561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0"/>
    </mc:Choice>
    <mc:Fallback xmlns="">
      <p:transition spd="slow" advClick="0" advTm="20000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Help my camera! (2009)</a:t>
            </a: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866398" y="3030014"/>
            <a:ext cx="10515600" cy="803527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b="1" dirty="0" smtClean="0"/>
              <a:t>This chat bot is not making sense! Can you figure out how to fix it?</a:t>
            </a:r>
            <a:endParaRPr lang="en-US" b="1" dirty="0"/>
          </a:p>
        </p:txBody>
      </p:sp>
      <p:sp>
        <p:nvSpPr>
          <p:cNvPr id="6" name="Right Arrow 5"/>
          <p:cNvSpPr/>
          <p:nvPr/>
        </p:nvSpPr>
        <p:spPr>
          <a:xfrm>
            <a:off x="3392556" y="4705108"/>
            <a:ext cx="2239617" cy="124570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bg2">
                    <a:lumMod val="90000"/>
                    <a:lumOff val="10000"/>
                  </a:schemeClr>
                </a:solidFill>
              </a:rPr>
              <a:t>Try it!</a:t>
            </a:r>
            <a:endParaRPr lang="en-US" sz="2800" b="1" dirty="0">
              <a:solidFill>
                <a:schemeClr val="bg2">
                  <a:lumMod val="90000"/>
                  <a:lumOff val="10000"/>
                </a:schemeClr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44648" y="4375460"/>
            <a:ext cx="1905000" cy="190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08793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0"/>
    </mc:Choice>
    <mc:Fallback xmlns="">
      <p:transition spd="slow" advClick="0" advTm="20000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DID YOU KNOW?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7424" y="2705991"/>
            <a:ext cx="10554574" cy="3636511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800" dirty="0" smtClean="0"/>
              <a:t>Not all languages have the same sounds! Let’s try some sounds not usually found in English.</a:t>
            </a:r>
            <a:br>
              <a:rPr lang="en-US" sz="2800" dirty="0" smtClean="0"/>
            </a:br>
            <a:endParaRPr lang="en-US" sz="2800" dirty="0" smtClean="0"/>
          </a:p>
          <a:p>
            <a:pPr marL="0" indent="0">
              <a:buNone/>
            </a:pPr>
            <a:r>
              <a:rPr lang="en-US" sz="2400" dirty="0" smtClean="0">
                <a:solidFill>
                  <a:srgbClr val="00B0F0"/>
                </a:solidFill>
              </a:rPr>
              <a:t>Glottal stop </a:t>
            </a:r>
            <a:r>
              <a:rPr lang="en-US" sz="2400" dirty="0" smtClean="0"/>
              <a:t>– the sound in the middle of ‘uh-oh’</a:t>
            </a:r>
          </a:p>
          <a:p>
            <a:pPr marL="0" indent="0">
              <a:buNone/>
            </a:pPr>
            <a:r>
              <a:rPr lang="en-US" sz="2400" dirty="0" smtClean="0">
                <a:solidFill>
                  <a:srgbClr val="00B0F0"/>
                </a:solidFill>
              </a:rPr>
              <a:t>Retroflex</a:t>
            </a:r>
            <a:r>
              <a:rPr lang="en-US" sz="2400" dirty="0" smtClean="0"/>
              <a:t> – press the bottom of your tongue to the roof of your mouth, then let it go while saying ‘t’</a:t>
            </a:r>
          </a:p>
          <a:p>
            <a:pPr marL="0" indent="0">
              <a:buNone/>
            </a:pPr>
            <a:r>
              <a:rPr lang="en-US" sz="2400" dirty="0" smtClean="0">
                <a:solidFill>
                  <a:srgbClr val="00B0F0"/>
                </a:solidFill>
              </a:rPr>
              <a:t>Click</a:t>
            </a:r>
            <a:r>
              <a:rPr lang="en-US" sz="2400" dirty="0" smtClean="0"/>
              <a:t> – press the tip of your tongue to the roof of your mouth, hard, then let go</a:t>
            </a:r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51470681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0"/>
    </mc:Choice>
    <mc:Fallback>
      <p:transition spd="slow" advClick="0" advTm="20000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Sk8 </a:t>
            </a:r>
            <a:r>
              <a:rPr lang="en-US" dirty="0" err="1" smtClean="0"/>
              <a:t>Parsr</a:t>
            </a:r>
            <a:r>
              <a:rPr lang="en-US" dirty="0" smtClean="0"/>
              <a:t> (2009)</a:t>
            </a: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866398" y="3030014"/>
            <a:ext cx="10515600" cy="1169007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b="1" dirty="0" smtClean="0"/>
              <a:t>In this fictional video game, the moves can be pretty complex. But how complex can they get before they break the program?</a:t>
            </a:r>
            <a:endParaRPr lang="en-US" b="1" dirty="0"/>
          </a:p>
        </p:txBody>
      </p:sp>
      <p:sp>
        <p:nvSpPr>
          <p:cNvPr id="6" name="Right Arrow 5"/>
          <p:cNvSpPr/>
          <p:nvPr/>
        </p:nvSpPr>
        <p:spPr>
          <a:xfrm>
            <a:off x="3392556" y="4705108"/>
            <a:ext cx="2239617" cy="124570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bg2">
                    <a:lumMod val="90000"/>
                    <a:lumOff val="10000"/>
                  </a:schemeClr>
                </a:solidFill>
              </a:rPr>
              <a:t>Try it!</a:t>
            </a:r>
            <a:endParaRPr lang="en-US" sz="2800" b="1" dirty="0">
              <a:solidFill>
                <a:schemeClr val="bg2">
                  <a:lumMod val="90000"/>
                  <a:lumOff val="10000"/>
                </a:schemeClr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8143" y="4375460"/>
            <a:ext cx="1905000" cy="190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84097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0"/>
    </mc:Choice>
    <mc:Fallback xmlns="">
      <p:transition spd="slow" advClick="0" advTm="20000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Orwellspeak</a:t>
            </a:r>
            <a:r>
              <a:rPr lang="en-US" dirty="0" smtClean="0"/>
              <a:t> (2009)</a:t>
            </a: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866398" y="3030014"/>
            <a:ext cx="10515600" cy="1108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b="1" dirty="0" smtClean="0"/>
              <a:t>In a dystopian future, a repressive government tries to prevent people from saying false sentences.</a:t>
            </a:r>
          </a:p>
        </p:txBody>
      </p:sp>
      <p:sp>
        <p:nvSpPr>
          <p:cNvPr id="6" name="Right Arrow 5"/>
          <p:cNvSpPr/>
          <p:nvPr/>
        </p:nvSpPr>
        <p:spPr>
          <a:xfrm>
            <a:off x="3392556" y="4705108"/>
            <a:ext cx="2239617" cy="124570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bg2">
                    <a:lumMod val="90000"/>
                    <a:lumOff val="10000"/>
                  </a:schemeClr>
                </a:solidFill>
              </a:rPr>
              <a:t>Try it!</a:t>
            </a:r>
            <a:endParaRPr lang="en-US" sz="2800" b="1" dirty="0">
              <a:solidFill>
                <a:schemeClr val="bg2">
                  <a:lumMod val="90000"/>
                  <a:lumOff val="10000"/>
                </a:schemeClr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91639" y="4375460"/>
            <a:ext cx="1905000" cy="190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90057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0"/>
    </mc:Choice>
    <mc:Fallback xmlns="">
      <p:transition spd="slow" advClick="0" advTm="20000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894522" y="699467"/>
            <a:ext cx="10482469" cy="1493768"/>
          </a:xfrm>
        </p:spPr>
        <p:txBody>
          <a:bodyPr/>
          <a:lstStyle/>
          <a:p>
            <a:pPr algn="ctr"/>
            <a:r>
              <a:rPr lang="en-US" dirty="0" smtClean="0"/>
              <a:t>The North American Computational Linguistics Olympiad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858112" y="2115792"/>
            <a:ext cx="10555288" cy="3636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800" b="1" dirty="0" smtClean="0">
                <a:solidFill>
                  <a:srgbClr val="00B0F0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www.naclo.cs.cmu.edu</a:t>
            </a:r>
            <a:endParaRPr lang="en-US" sz="4800" b="1" dirty="0">
              <a:solidFill>
                <a:srgbClr val="00B0F0"/>
              </a:solidFill>
              <a:effectLst>
                <a:glow rad="63500">
                  <a:schemeClr val="accent1">
                    <a:satMod val="175000"/>
                    <a:alpha val="40000"/>
                  </a:schemeClr>
                </a:glo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72750931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7000"/>
    </mc:Choice>
    <mc:Fallback>
      <p:transition spd="slow" advClick="0" advTm="7000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Texting, Texting, One, Two, Three (2010)</a:t>
            </a: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866398" y="3030014"/>
            <a:ext cx="10515600" cy="803527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b="1" dirty="0" smtClean="0"/>
              <a:t>Learn about data compression while cracking an imaginary cell phone code.</a:t>
            </a:r>
            <a:endParaRPr lang="en-US" b="1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44647" y="4375460"/>
            <a:ext cx="1905000" cy="1905000"/>
          </a:xfrm>
          <a:prstGeom prst="rect">
            <a:avLst/>
          </a:prstGeom>
        </p:spPr>
      </p:pic>
      <p:sp>
        <p:nvSpPr>
          <p:cNvPr id="7" name="Right Arrow 6"/>
          <p:cNvSpPr/>
          <p:nvPr/>
        </p:nvSpPr>
        <p:spPr>
          <a:xfrm>
            <a:off x="3392556" y="4705108"/>
            <a:ext cx="2239617" cy="124570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bg2">
                    <a:lumMod val="90000"/>
                    <a:lumOff val="10000"/>
                  </a:schemeClr>
                </a:solidFill>
              </a:rPr>
              <a:t>Try it!</a:t>
            </a:r>
            <a:endParaRPr lang="en-US" sz="2800" b="1" dirty="0">
              <a:solidFill>
                <a:schemeClr val="bg2">
                  <a:lumMod val="90000"/>
                  <a:lumOff val="1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16788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0"/>
    </mc:Choice>
    <mc:Fallback xmlns="">
      <p:transition spd="slow" advClick="0" advTm="20000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Dogs and Cats on Trees (2010)</a:t>
            </a: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866398" y="3030014"/>
            <a:ext cx="10515600" cy="118103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b="1" dirty="0" smtClean="0"/>
              <a:t>Learn how computers parse, or break apart, sentences, and learn Malayalam (an Indian language) at the same time!</a:t>
            </a:r>
            <a:endParaRPr lang="en-US" b="1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85013" y="4375460"/>
            <a:ext cx="1905000" cy="1905000"/>
          </a:xfrm>
          <a:prstGeom prst="rect">
            <a:avLst/>
          </a:prstGeom>
        </p:spPr>
      </p:pic>
      <p:sp>
        <p:nvSpPr>
          <p:cNvPr id="7" name="Right Arrow 6"/>
          <p:cNvSpPr/>
          <p:nvPr/>
        </p:nvSpPr>
        <p:spPr>
          <a:xfrm>
            <a:off x="3392556" y="4705108"/>
            <a:ext cx="2239617" cy="124570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bg2">
                    <a:lumMod val="90000"/>
                    <a:lumOff val="10000"/>
                  </a:schemeClr>
                </a:solidFill>
              </a:rPr>
              <a:t>Try it!</a:t>
            </a:r>
            <a:endParaRPr lang="en-US" sz="2800" b="1" dirty="0">
              <a:solidFill>
                <a:schemeClr val="bg2">
                  <a:lumMod val="90000"/>
                  <a:lumOff val="1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67768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0"/>
    </mc:Choice>
    <mc:Fallback xmlns="">
      <p:transition spd="slow" advClick="0" advTm="20000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894522" y="699467"/>
            <a:ext cx="10482469" cy="1493768"/>
          </a:xfrm>
        </p:spPr>
        <p:txBody>
          <a:bodyPr/>
          <a:lstStyle/>
          <a:p>
            <a:pPr algn="ctr"/>
            <a:r>
              <a:rPr lang="en-US" dirty="0" smtClean="0"/>
              <a:t>The North American Computational Linguistics Olympiad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858112" y="2115792"/>
            <a:ext cx="10555288" cy="3636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800" b="1" dirty="0" smtClean="0">
                <a:solidFill>
                  <a:srgbClr val="00B0F0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www.naclo.cs.cmu.edu</a:t>
            </a:r>
            <a:endParaRPr lang="en-US" sz="4800" b="1" dirty="0">
              <a:solidFill>
                <a:srgbClr val="00B0F0"/>
              </a:solidFill>
              <a:effectLst>
                <a:glow rad="63500">
                  <a:schemeClr val="accent1">
                    <a:satMod val="175000"/>
                    <a:alpha val="40000"/>
                  </a:schemeClr>
                </a:glo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3642108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7000"/>
    </mc:Choice>
    <mc:Fallback>
      <p:transition spd="slow" advClick="0" advTm="7000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CAN YOU GUESS THE LANGUAGE?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922643" y="5224429"/>
            <a:ext cx="324167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>
                <a:solidFill>
                  <a:srgbClr val="3E72F4"/>
                </a:solidFill>
              </a:rPr>
              <a:t>Cherokee</a:t>
            </a:r>
            <a:endParaRPr lang="en-US" sz="4400" dirty="0">
              <a:solidFill>
                <a:srgbClr val="3E72F4"/>
              </a:solidFill>
            </a:endParaRP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1069846" y="2506525"/>
            <a:ext cx="10058400" cy="4561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/>
              <a:t>HINT #1:  </a:t>
            </a:r>
            <a:r>
              <a:rPr lang="en-US" dirty="0" smtClean="0"/>
              <a:t>It’s an indigenous language of the </a:t>
            </a:r>
            <a:r>
              <a:rPr lang="en-US" dirty="0" smtClean="0">
                <a:solidFill>
                  <a:srgbClr val="00B0F0"/>
                </a:solidFill>
              </a:rPr>
              <a:t>United States</a:t>
            </a:r>
            <a:r>
              <a:rPr lang="en-US" dirty="0"/>
              <a:t>.</a:t>
            </a:r>
            <a:endParaRPr lang="en-US" dirty="0" smtClean="0"/>
          </a:p>
        </p:txBody>
      </p:sp>
      <p:sp>
        <p:nvSpPr>
          <p:cNvPr id="9" name="TextBox 8"/>
          <p:cNvSpPr txBox="1"/>
          <p:nvPr/>
        </p:nvSpPr>
        <p:spPr>
          <a:xfrm>
            <a:off x="1069846" y="4393431"/>
            <a:ext cx="936717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HINT #3:  The name of the language, in the language, is </a:t>
            </a:r>
            <a:r>
              <a:rPr lang="en-US" sz="2000" dirty="0" err="1" smtClean="0">
                <a:solidFill>
                  <a:srgbClr val="00B0F0"/>
                </a:solidFill>
              </a:rPr>
              <a:t>Tsalagi</a:t>
            </a:r>
            <a:r>
              <a:rPr lang="en-US" sz="2000" dirty="0" smtClean="0"/>
              <a:t>.</a:t>
            </a:r>
            <a:endParaRPr lang="en-US" sz="2000" dirty="0"/>
          </a:p>
        </p:txBody>
      </p:sp>
      <p:sp>
        <p:nvSpPr>
          <p:cNvPr id="10" name="TextBox 9"/>
          <p:cNvSpPr txBox="1"/>
          <p:nvPr/>
        </p:nvSpPr>
        <p:spPr>
          <a:xfrm>
            <a:off x="7977810" y="6277630"/>
            <a:ext cx="35623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Source: www.omniglot.com</a:t>
            </a:r>
            <a:endParaRPr lang="en-US" i="1" dirty="0"/>
          </a:p>
        </p:txBody>
      </p:sp>
      <p:grpSp>
        <p:nvGrpSpPr>
          <p:cNvPr id="4" name="Group 3"/>
          <p:cNvGrpSpPr/>
          <p:nvPr/>
        </p:nvGrpSpPr>
        <p:grpSpPr>
          <a:xfrm>
            <a:off x="1069846" y="2962665"/>
            <a:ext cx="9610059" cy="1215322"/>
            <a:chOff x="1069846" y="2962665"/>
            <a:chExt cx="9610059" cy="1215322"/>
          </a:xfrm>
        </p:grpSpPr>
        <p:sp>
          <p:nvSpPr>
            <p:cNvPr id="6" name="Rectangle 5"/>
            <p:cNvSpPr/>
            <p:nvPr/>
          </p:nvSpPr>
          <p:spPr>
            <a:xfrm>
              <a:off x="1069846" y="2962665"/>
              <a:ext cx="9610059" cy="4001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2000" dirty="0"/>
                <a:t>HINT #2:  </a:t>
              </a:r>
              <a:r>
                <a:rPr lang="en-US" sz="2000" dirty="0" smtClean="0"/>
                <a:t>Its </a:t>
              </a:r>
              <a:r>
                <a:rPr lang="en-US" sz="2000" dirty="0" smtClean="0">
                  <a:solidFill>
                    <a:srgbClr val="00B0F0"/>
                  </a:solidFill>
                </a:rPr>
                <a:t>writing</a:t>
              </a:r>
              <a:r>
                <a:rPr lang="en-US" sz="2000" dirty="0" smtClean="0"/>
                <a:t> system looks like this:</a:t>
              </a:r>
              <a:endParaRPr lang="en-US" dirty="0" smtClean="0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2328863" y="3408546"/>
              <a:ext cx="5522118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hr-Cher-US" sz="4400" dirty="0"/>
                <a:t>ᏣᎳᎩ ᎦᏬᏂᎯᏍᏗ</a:t>
              </a:r>
              <a:endParaRPr lang="en-US" sz="4400" dirty="0"/>
            </a:p>
          </p:txBody>
        </p:sp>
      </p:grpSp>
    </p:spTree>
    <p:extLst>
      <p:ext uri="{BB962C8B-B14F-4D97-AF65-F5344CB8AC3E}">
        <p14:creationId xmlns:p14="http://schemas.microsoft.com/office/powerpoint/2010/main" val="359504390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30000"/>
    </mc:Choice>
    <mc:Fallback>
      <p:transition spd="slow" advClick="0" advTm="30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7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75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7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4500"/>
                            </p:stCondLst>
                            <p:childTnLst>
                              <p:par>
                                <p:cTn id="14" presetID="9" presetClass="entr" presetSubtype="0" fill="hold" grpId="0" nodeType="afterEffect">
                                  <p:stCondLst>
                                    <p:cond delay="7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8" grpId="0"/>
      <p:bldP spid="9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 u </a:t>
            </a:r>
            <a:r>
              <a:rPr lang="en-US" dirty="0" err="1" smtClean="0"/>
              <a:t>cn</a:t>
            </a:r>
            <a:r>
              <a:rPr lang="en-US" dirty="0" smtClean="0"/>
              <a:t> </a:t>
            </a:r>
            <a:r>
              <a:rPr lang="en-US" dirty="0" err="1" smtClean="0"/>
              <a:t>rd</a:t>
            </a:r>
            <a:r>
              <a:rPr lang="en-US" dirty="0" smtClean="0"/>
              <a:t> </a:t>
            </a:r>
            <a:r>
              <a:rPr lang="en-US" dirty="0" err="1" smtClean="0"/>
              <a:t>ths</a:t>
            </a:r>
            <a:r>
              <a:rPr lang="en-US" dirty="0" smtClean="0"/>
              <a:t> (2010)</a:t>
            </a: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866398" y="3030014"/>
            <a:ext cx="10515600" cy="1120881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b="1" dirty="0" smtClean="0"/>
              <a:t>The overworked employees in a call center have developed a strange writing system with abbreviations. Can you decipher it?</a:t>
            </a:r>
            <a:endParaRPr lang="en-US" b="1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24769" y="4375460"/>
            <a:ext cx="1905000" cy="1905000"/>
          </a:xfrm>
          <a:prstGeom prst="rect">
            <a:avLst/>
          </a:prstGeom>
        </p:spPr>
      </p:pic>
      <p:sp>
        <p:nvSpPr>
          <p:cNvPr id="7" name="Right Arrow 6"/>
          <p:cNvSpPr/>
          <p:nvPr/>
        </p:nvSpPr>
        <p:spPr>
          <a:xfrm>
            <a:off x="3392556" y="4705108"/>
            <a:ext cx="2239617" cy="124570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bg2">
                    <a:lumMod val="90000"/>
                    <a:lumOff val="10000"/>
                  </a:schemeClr>
                </a:solidFill>
              </a:rPr>
              <a:t>Try it!</a:t>
            </a:r>
            <a:endParaRPr lang="en-US" sz="2800" b="1" dirty="0">
              <a:solidFill>
                <a:schemeClr val="bg2">
                  <a:lumMod val="90000"/>
                  <a:lumOff val="1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561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0"/>
    </mc:Choice>
    <mc:Fallback xmlns="">
      <p:transition spd="slow" advClick="0" advTm="20000"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Real Money (2010)</a:t>
            </a: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866398" y="3030014"/>
            <a:ext cx="10515600" cy="803527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b="1" dirty="0" smtClean="0"/>
              <a:t>This math puzzle would be a challenge in English… can you solve it in Quechua (a language from South America)?</a:t>
            </a:r>
            <a:endParaRPr lang="en-US" b="1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1517" y="4375460"/>
            <a:ext cx="1905000" cy="1905000"/>
          </a:xfrm>
          <a:prstGeom prst="rect">
            <a:avLst/>
          </a:prstGeom>
        </p:spPr>
      </p:pic>
      <p:sp>
        <p:nvSpPr>
          <p:cNvPr id="7" name="Right Arrow 6"/>
          <p:cNvSpPr/>
          <p:nvPr/>
        </p:nvSpPr>
        <p:spPr>
          <a:xfrm>
            <a:off x="3392556" y="4705108"/>
            <a:ext cx="2239617" cy="124570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bg2">
                    <a:lumMod val="90000"/>
                    <a:lumOff val="10000"/>
                  </a:schemeClr>
                </a:solidFill>
              </a:rPr>
              <a:t>Try it!</a:t>
            </a:r>
            <a:endParaRPr lang="en-US" sz="2800" b="1" dirty="0">
              <a:solidFill>
                <a:schemeClr val="bg2">
                  <a:lumMod val="90000"/>
                  <a:lumOff val="1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69433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0"/>
    </mc:Choice>
    <mc:Fallback xmlns="">
      <p:transition spd="slow" advClick="0" advTm="20000"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894522" y="699467"/>
            <a:ext cx="10482469" cy="1493768"/>
          </a:xfrm>
        </p:spPr>
        <p:txBody>
          <a:bodyPr/>
          <a:lstStyle/>
          <a:p>
            <a:pPr algn="ctr"/>
            <a:r>
              <a:rPr lang="en-US" dirty="0" smtClean="0"/>
              <a:t>The North American Computational Linguistics Olympiad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858112" y="2115792"/>
            <a:ext cx="10555288" cy="3636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800" b="1" dirty="0" smtClean="0">
                <a:solidFill>
                  <a:srgbClr val="00B0F0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www.naclo.cs.cmu.edu</a:t>
            </a:r>
            <a:endParaRPr lang="en-US" sz="4800" b="1" dirty="0">
              <a:solidFill>
                <a:srgbClr val="00B0F0"/>
              </a:solidFill>
              <a:effectLst>
                <a:glow rad="63500">
                  <a:schemeClr val="accent1">
                    <a:satMod val="175000"/>
                    <a:alpha val="40000"/>
                  </a:schemeClr>
                </a:glo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13668992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7000"/>
    </mc:Choice>
    <mc:Fallback>
      <p:transition spd="slow" advClick="0" advTm="7000"/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Khipu</a:t>
            </a:r>
            <a:r>
              <a:rPr lang="en-US" dirty="0" smtClean="0"/>
              <a:t> (2010)</a:t>
            </a: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866398" y="3030014"/>
            <a:ext cx="10515600" cy="803527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b="1" dirty="0" smtClean="0"/>
              <a:t>Decipher an ancient Inca system of knots that was used for record keeping.</a:t>
            </a:r>
            <a:endParaRPr lang="en-US" b="1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83618" y="4382086"/>
            <a:ext cx="1905000" cy="1905000"/>
          </a:xfrm>
          <a:prstGeom prst="rect">
            <a:avLst/>
          </a:prstGeom>
        </p:spPr>
      </p:pic>
      <p:sp>
        <p:nvSpPr>
          <p:cNvPr id="7" name="Right Arrow 6"/>
          <p:cNvSpPr/>
          <p:nvPr/>
        </p:nvSpPr>
        <p:spPr>
          <a:xfrm>
            <a:off x="3392556" y="4705108"/>
            <a:ext cx="2239617" cy="124570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bg2">
                    <a:lumMod val="90000"/>
                    <a:lumOff val="10000"/>
                  </a:schemeClr>
                </a:solidFill>
              </a:rPr>
              <a:t>Try it!</a:t>
            </a:r>
            <a:endParaRPr lang="en-US" sz="2800" b="1" dirty="0">
              <a:solidFill>
                <a:schemeClr val="bg2">
                  <a:lumMod val="90000"/>
                  <a:lumOff val="1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36081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0"/>
    </mc:Choice>
    <mc:Fallback xmlns="">
      <p:transition spd="slow" advClick="0" advTm="20000"/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Running on MT (2011)</a:t>
            </a: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866398" y="3030014"/>
            <a:ext cx="10515600" cy="803527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b="1" dirty="0" smtClean="0"/>
              <a:t>An automated translation program is making mistakes. Can you figure out why? </a:t>
            </a:r>
            <a:endParaRPr lang="en-US" b="1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98266" y="4375460"/>
            <a:ext cx="1905000" cy="1905000"/>
          </a:xfrm>
          <a:prstGeom prst="rect">
            <a:avLst/>
          </a:prstGeom>
        </p:spPr>
      </p:pic>
      <p:sp>
        <p:nvSpPr>
          <p:cNvPr id="7" name="Right Arrow 6"/>
          <p:cNvSpPr/>
          <p:nvPr/>
        </p:nvSpPr>
        <p:spPr>
          <a:xfrm>
            <a:off x="3392556" y="4705108"/>
            <a:ext cx="2239617" cy="124570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bg2">
                    <a:lumMod val="90000"/>
                    <a:lumOff val="10000"/>
                  </a:schemeClr>
                </a:solidFill>
              </a:rPr>
              <a:t>Try it!</a:t>
            </a:r>
            <a:endParaRPr lang="en-US" sz="2800" b="1" dirty="0">
              <a:solidFill>
                <a:schemeClr val="bg2">
                  <a:lumMod val="90000"/>
                  <a:lumOff val="1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39374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0"/>
    </mc:Choice>
    <mc:Fallback xmlns="">
      <p:transition spd="slow" advClick="0" advTm="20000"/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7074570" y="1186070"/>
            <a:ext cx="4792417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A. You helped me.</a:t>
            </a:r>
            <a:r>
              <a:rPr lang="en-US" sz="2000" dirty="0" smtClean="0"/>
              <a:t>	</a:t>
            </a:r>
            <a:br>
              <a:rPr lang="en-US" sz="2000" dirty="0" smtClean="0"/>
            </a:b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dirty="0" smtClean="0"/>
              <a:t>B. You danced.</a:t>
            </a:r>
            <a:r>
              <a:rPr lang="en-US" sz="2000" dirty="0" smtClean="0"/>
              <a:t>	</a:t>
            </a:r>
            <a:br>
              <a:rPr lang="en-US" sz="2000" dirty="0" smtClean="0"/>
            </a:b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dirty="0" smtClean="0"/>
              <a:t>C. I saw you.</a:t>
            </a:r>
          </a:p>
          <a:p>
            <a:endParaRPr lang="en-US" sz="2000" dirty="0"/>
          </a:p>
          <a:p>
            <a:r>
              <a:rPr lang="en-US" sz="2000" dirty="0" smtClean="0"/>
              <a:t>D. I saw him.</a:t>
            </a:r>
            <a:r>
              <a:rPr lang="en-US" sz="2000" dirty="0" smtClean="0"/>
              <a:t>	</a:t>
            </a:r>
          </a:p>
          <a:p>
            <a:endParaRPr lang="en-US" sz="2000" dirty="0"/>
          </a:p>
          <a:p>
            <a:r>
              <a:rPr lang="en-US" sz="2000" dirty="0" smtClean="0"/>
              <a:t>E. I helped you.</a:t>
            </a:r>
          </a:p>
          <a:p>
            <a:endParaRPr lang="en-US" sz="2000" dirty="0"/>
          </a:p>
          <a:p>
            <a:r>
              <a:rPr lang="en-US" sz="2000" dirty="0" smtClean="0"/>
              <a:t>F. I helped him.</a:t>
            </a:r>
          </a:p>
          <a:p>
            <a:endParaRPr lang="en-US" sz="2000" dirty="0"/>
          </a:p>
          <a:p>
            <a:r>
              <a:rPr lang="en-US" sz="2000" dirty="0" smtClean="0"/>
              <a:t>G. He saw you.</a:t>
            </a:r>
          </a:p>
          <a:p>
            <a:endParaRPr lang="en-US" sz="2000" dirty="0"/>
          </a:p>
          <a:p>
            <a:r>
              <a:rPr lang="en-US" sz="2000" dirty="0" smtClean="0"/>
              <a:t>H. I left.</a:t>
            </a:r>
            <a:endParaRPr lang="en-US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931695" y="330753"/>
            <a:ext cx="10058400" cy="71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Here are some </a:t>
            </a:r>
            <a:r>
              <a:rPr lang="en-US" dirty="0" smtClean="0"/>
              <a:t>sentences </a:t>
            </a:r>
            <a:r>
              <a:rPr lang="en-US" dirty="0" smtClean="0"/>
              <a:t>in </a:t>
            </a:r>
            <a:r>
              <a:rPr lang="en-US" dirty="0" smtClean="0">
                <a:solidFill>
                  <a:srgbClr val="00B0F0"/>
                </a:solidFill>
              </a:rPr>
              <a:t>Yaqui</a:t>
            </a:r>
            <a:r>
              <a:rPr lang="en-US" dirty="0" smtClean="0"/>
              <a:t>, </a:t>
            </a:r>
            <a:r>
              <a:rPr lang="en-US" dirty="0" smtClean="0"/>
              <a:t>a </a:t>
            </a:r>
            <a:r>
              <a:rPr lang="en-US" dirty="0" smtClean="0"/>
              <a:t>Native American language spoken in Arizona and Mexico</a:t>
            </a:r>
            <a:r>
              <a:rPr lang="en-US" dirty="0" smtClean="0"/>
              <a:t>, and their English translations in </a:t>
            </a:r>
            <a:r>
              <a:rPr lang="en-US" dirty="0" smtClean="0">
                <a:solidFill>
                  <a:srgbClr val="00B0F0"/>
                </a:solidFill>
              </a:rPr>
              <a:t>random</a:t>
            </a:r>
            <a:r>
              <a:rPr lang="en-US" dirty="0" smtClean="0"/>
              <a:t> order:</a:t>
            </a:r>
            <a:endParaRPr lang="en-US" dirty="0" smtClean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1011208" y="6005731"/>
            <a:ext cx="10058400" cy="4561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 pitchFamily="2" charset="2"/>
              <a:buNone/>
            </a:pPr>
            <a:r>
              <a:rPr lang="en-US" dirty="0" smtClean="0"/>
              <a:t>Can you </a:t>
            </a:r>
            <a:r>
              <a:rPr lang="en-US" dirty="0" smtClean="0">
                <a:solidFill>
                  <a:srgbClr val="00B0F0"/>
                </a:solidFill>
              </a:rPr>
              <a:t>matc</a:t>
            </a:r>
            <a:r>
              <a:rPr lang="en-US" dirty="0" smtClean="0">
                <a:solidFill>
                  <a:srgbClr val="00B0F0"/>
                </a:solidFill>
              </a:rPr>
              <a:t>h</a:t>
            </a:r>
            <a:r>
              <a:rPr lang="en-US" dirty="0" smtClean="0"/>
              <a:t> the Yaqui sentences to their English translations?</a:t>
            </a:r>
            <a:endParaRPr lang="en-US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1533540" y="1186069"/>
            <a:ext cx="4792417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 smtClean="0">
                <a:solidFill>
                  <a:srgbClr val="00B0F0"/>
                </a:solidFill>
              </a:rPr>
              <a:t>Inepo</a:t>
            </a:r>
            <a:r>
              <a:rPr lang="en-US" sz="2000" dirty="0" smtClean="0">
                <a:solidFill>
                  <a:srgbClr val="00B0F0"/>
                </a:solidFill>
              </a:rPr>
              <a:t> </a:t>
            </a:r>
            <a:r>
              <a:rPr lang="en-US" sz="2000" dirty="0" err="1" smtClean="0">
                <a:solidFill>
                  <a:srgbClr val="00B0F0"/>
                </a:solidFill>
              </a:rPr>
              <a:t>siika</a:t>
            </a:r>
            <a:r>
              <a:rPr lang="en-US" sz="2000" dirty="0" smtClean="0">
                <a:solidFill>
                  <a:srgbClr val="00B0F0"/>
                </a:solidFill>
              </a:rPr>
              <a:t>.</a:t>
            </a:r>
            <a:r>
              <a:rPr lang="en-US" sz="2000" dirty="0" smtClean="0">
                <a:solidFill>
                  <a:srgbClr val="FF0000"/>
                </a:solidFill>
              </a:rPr>
              <a:t>	</a:t>
            </a:r>
            <a:br>
              <a:rPr lang="en-US" sz="2000" dirty="0" smtClean="0">
                <a:solidFill>
                  <a:srgbClr val="FF0000"/>
                </a:solidFill>
              </a:rPr>
            </a:br>
            <a:r>
              <a:rPr lang="en-US" sz="2000" dirty="0" smtClean="0">
                <a:solidFill>
                  <a:srgbClr val="FF0000"/>
                </a:solidFill>
              </a:rPr>
              <a:t/>
            </a:r>
            <a:br>
              <a:rPr lang="en-US" sz="2000" dirty="0" smtClean="0">
                <a:solidFill>
                  <a:srgbClr val="FF0000"/>
                </a:solidFill>
              </a:rPr>
            </a:br>
            <a:r>
              <a:rPr lang="en-US" sz="2000" dirty="0" err="1" smtClean="0">
                <a:solidFill>
                  <a:srgbClr val="00B0F0"/>
                </a:solidFill>
              </a:rPr>
              <a:t>Empo</a:t>
            </a:r>
            <a:r>
              <a:rPr lang="en-US" sz="2000" dirty="0" smtClean="0">
                <a:solidFill>
                  <a:srgbClr val="00B0F0"/>
                </a:solidFill>
              </a:rPr>
              <a:t> nee </a:t>
            </a:r>
            <a:r>
              <a:rPr lang="en-US" sz="2000" dirty="0" err="1" smtClean="0">
                <a:solidFill>
                  <a:srgbClr val="00B0F0"/>
                </a:solidFill>
              </a:rPr>
              <a:t>aniak</a:t>
            </a:r>
            <a:r>
              <a:rPr lang="en-US" sz="2000" dirty="0" smtClean="0">
                <a:solidFill>
                  <a:srgbClr val="00B0F0"/>
                </a:solidFill>
              </a:rPr>
              <a:t>.</a:t>
            </a:r>
            <a:r>
              <a:rPr lang="en-US" sz="2000" dirty="0" smtClean="0">
                <a:solidFill>
                  <a:srgbClr val="FF0000"/>
                </a:solidFill>
              </a:rPr>
              <a:t/>
            </a:r>
            <a:br>
              <a:rPr lang="en-US" sz="2000" dirty="0" smtClean="0">
                <a:solidFill>
                  <a:srgbClr val="FF0000"/>
                </a:solidFill>
              </a:rPr>
            </a:br>
            <a:r>
              <a:rPr lang="en-US" sz="2000" dirty="0" smtClean="0">
                <a:solidFill>
                  <a:srgbClr val="00B0F0"/>
                </a:solidFill>
              </a:rPr>
              <a:t/>
            </a:r>
            <a:br>
              <a:rPr lang="en-US" sz="2000" dirty="0" smtClean="0">
                <a:solidFill>
                  <a:srgbClr val="00B0F0"/>
                </a:solidFill>
              </a:rPr>
            </a:br>
            <a:r>
              <a:rPr lang="en-US" sz="2000" dirty="0" err="1" smtClean="0">
                <a:solidFill>
                  <a:srgbClr val="00B0F0"/>
                </a:solidFill>
              </a:rPr>
              <a:t>Inepo</a:t>
            </a:r>
            <a:r>
              <a:rPr lang="en-US" sz="2000" dirty="0" smtClean="0">
                <a:solidFill>
                  <a:srgbClr val="00B0F0"/>
                </a:solidFill>
              </a:rPr>
              <a:t> </a:t>
            </a:r>
            <a:r>
              <a:rPr lang="en-US" sz="2000" dirty="0" err="1" smtClean="0">
                <a:solidFill>
                  <a:srgbClr val="00B0F0"/>
                </a:solidFill>
              </a:rPr>
              <a:t>apo</a:t>
            </a:r>
            <a:r>
              <a:rPr lang="en-US" sz="2000" dirty="0" smtClean="0">
                <a:solidFill>
                  <a:srgbClr val="00B0F0"/>
                </a:solidFill>
              </a:rPr>
              <a:t> ’</a:t>
            </a:r>
            <a:r>
              <a:rPr lang="en-US" sz="2000" dirty="0" err="1" smtClean="0">
                <a:solidFill>
                  <a:srgbClr val="00B0F0"/>
                </a:solidFill>
              </a:rPr>
              <a:t>ik</a:t>
            </a:r>
            <a:r>
              <a:rPr lang="en-US" sz="2000" dirty="0" smtClean="0">
                <a:solidFill>
                  <a:srgbClr val="00B0F0"/>
                </a:solidFill>
              </a:rPr>
              <a:t> </a:t>
            </a:r>
            <a:r>
              <a:rPr lang="en-US" sz="2000" dirty="0" err="1" smtClean="0">
                <a:solidFill>
                  <a:srgbClr val="00B0F0"/>
                </a:solidFill>
              </a:rPr>
              <a:t>aniak</a:t>
            </a:r>
            <a:r>
              <a:rPr lang="en-US" sz="2000" dirty="0" smtClean="0">
                <a:solidFill>
                  <a:srgbClr val="00B0F0"/>
                </a:solidFill>
              </a:rPr>
              <a:t>.</a:t>
            </a:r>
          </a:p>
          <a:p>
            <a:endParaRPr lang="en-US" sz="2000" dirty="0">
              <a:solidFill>
                <a:srgbClr val="00B0F0"/>
              </a:solidFill>
            </a:endParaRPr>
          </a:p>
          <a:p>
            <a:r>
              <a:rPr lang="en-US" sz="2000" dirty="0" err="1" smtClean="0">
                <a:solidFill>
                  <a:srgbClr val="00B0F0"/>
                </a:solidFill>
              </a:rPr>
              <a:t>Inepo</a:t>
            </a:r>
            <a:r>
              <a:rPr lang="en-US" sz="2000" dirty="0" smtClean="0">
                <a:solidFill>
                  <a:srgbClr val="00B0F0"/>
                </a:solidFill>
              </a:rPr>
              <a:t> </a:t>
            </a:r>
            <a:r>
              <a:rPr lang="en-US" sz="2000" dirty="0" err="1" smtClean="0">
                <a:solidFill>
                  <a:srgbClr val="00B0F0"/>
                </a:solidFill>
              </a:rPr>
              <a:t>apo</a:t>
            </a:r>
            <a:r>
              <a:rPr lang="en-US" sz="2000" dirty="0" smtClean="0">
                <a:solidFill>
                  <a:srgbClr val="00B0F0"/>
                </a:solidFill>
              </a:rPr>
              <a:t> ‘</a:t>
            </a:r>
            <a:r>
              <a:rPr lang="en-US" sz="2000" dirty="0" err="1" smtClean="0">
                <a:solidFill>
                  <a:srgbClr val="00B0F0"/>
                </a:solidFill>
              </a:rPr>
              <a:t>ik</a:t>
            </a:r>
            <a:r>
              <a:rPr lang="en-US" sz="2000" dirty="0" smtClean="0">
                <a:solidFill>
                  <a:srgbClr val="00B0F0"/>
                </a:solidFill>
              </a:rPr>
              <a:t> </a:t>
            </a:r>
            <a:r>
              <a:rPr lang="en-US" sz="2000" dirty="0" err="1" smtClean="0">
                <a:solidFill>
                  <a:srgbClr val="00B0F0"/>
                </a:solidFill>
              </a:rPr>
              <a:t>vichak</a:t>
            </a:r>
            <a:r>
              <a:rPr lang="en-US" sz="2000" dirty="0" smtClean="0">
                <a:solidFill>
                  <a:srgbClr val="00B0F0"/>
                </a:solidFill>
              </a:rPr>
              <a:t>.</a:t>
            </a:r>
            <a:r>
              <a:rPr lang="en-US" sz="2000" dirty="0" smtClean="0">
                <a:solidFill>
                  <a:srgbClr val="FF0000"/>
                </a:solidFill>
              </a:rPr>
              <a:t>	</a:t>
            </a:r>
            <a:endParaRPr lang="en-US" sz="2000" dirty="0" smtClean="0"/>
          </a:p>
          <a:p>
            <a:endParaRPr lang="en-US" sz="2000" dirty="0">
              <a:solidFill>
                <a:srgbClr val="00B0F0"/>
              </a:solidFill>
            </a:endParaRPr>
          </a:p>
          <a:p>
            <a:r>
              <a:rPr lang="en-US" sz="2000" dirty="0" err="1" smtClean="0">
                <a:solidFill>
                  <a:srgbClr val="00B0F0"/>
                </a:solidFill>
              </a:rPr>
              <a:t>Inepo</a:t>
            </a:r>
            <a:r>
              <a:rPr lang="en-US" sz="2000" dirty="0" smtClean="0">
                <a:solidFill>
                  <a:srgbClr val="00B0F0"/>
                </a:solidFill>
              </a:rPr>
              <a:t> </a:t>
            </a:r>
            <a:r>
              <a:rPr lang="en-US" sz="2000" dirty="0" err="1" smtClean="0">
                <a:solidFill>
                  <a:srgbClr val="00B0F0"/>
                </a:solidFill>
              </a:rPr>
              <a:t>enchi</a:t>
            </a:r>
            <a:r>
              <a:rPr lang="en-US" sz="2000" dirty="0" smtClean="0">
                <a:solidFill>
                  <a:srgbClr val="00B0F0"/>
                </a:solidFill>
              </a:rPr>
              <a:t> </a:t>
            </a:r>
            <a:r>
              <a:rPr lang="en-US" sz="2000" dirty="0" err="1" smtClean="0">
                <a:solidFill>
                  <a:srgbClr val="00B0F0"/>
                </a:solidFill>
              </a:rPr>
              <a:t>vichak</a:t>
            </a:r>
            <a:r>
              <a:rPr lang="en-US" sz="2000" dirty="0" smtClean="0">
                <a:solidFill>
                  <a:srgbClr val="00B0F0"/>
                </a:solidFill>
              </a:rPr>
              <a:t>.</a:t>
            </a:r>
          </a:p>
          <a:p>
            <a:endParaRPr lang="en-US" sz="2000" dirty="0"/>
          </a:p>
          <a:p>
            <a:r>
              <a:rPr lang="en-US" sz="2000" dirty="0" err="1" smtClean="0">
                <a:solidFill>
                  <a:srgbClr val="00B0F0"/>
                </a:solidFill>
              </a:rPr>
              <a:t>Inepo</a:t>
            </a:r>
            <a:r>
              <a:rPr lang="en-US" sz="2000" dirty="0" smtClean="0">
                <a:solidFill>
                  <a:srgbClr val="00B0F0"/>
                </a:solidFill>
              </a:rPr>
              <a:t> </a:t>
            </a:r>
            <a:r>
              <a:rPr lang="en-US" sz="2000" dirty="0" err="1" smtClean="0">
                <a:solidFill>
                  <a:srgbClr val="00B0F0"/>
                </a:solidFill>
              </a:rPr>
              <a:t>enchi</a:t>
            </a:r>
            <a:r>
              <a:rPr lang="en-US" sz="2000" dirty="0" smtClean="0">
                <a:solidFill>
                  <a:srgbClr val="00B0F0"/>
                </a:solidFill>
              </a:rPr>
              <a:t> </a:t>
            </a:r>
            <a:r>
              <a:rPr lang="en-US" sz="2000" dirty="0" err="1" smtClean="0">
                <a:solidFill>
                  <a:srgbClr val="00B0F0"/>
                </a:solidFill>
              </a:rPr>
              <a:t>aniak</a:t>
            </a:r>
            <a:r>
              <a:rPr lang="en-US" sz="2000" dirty="0" smtClean="0">
                <a:solidFill>
                  <a:srgbClr val="00B0F0"/>
                </a:solidFill>
              </a:rPr>
              <a:t>.</a:t>
            </a:r>
          </a:p>
          <a:p>
            <a:endParaRPr lang="en-US" sz="2000" dirty="0">
              <a:solidFill>
                <a:srgbClr val="FF0000"/>
              </a:solidFill>
            </a:endParaRPr>
          </a:p>
          <a:p>
            <a:r>
              <a:rPr lang="en-US" sz="2000" dirty="0" err="1" smtClean="0">
                <a:solidFill>
                  <a:srgbClr val="00B0F0"/>
                </a:solidFill>
              </a:rPr>
              <a:t>Empo</a:t>
            </a:r>
            <a:r>
              <a:rPr lang="en-US" sz="2000" dirty="0" smtClean="0">
                <a:solidFill>
                  <a:srgbClr val="00B0F0"/>
                </a:solidFill>
              </a:rPr>
              <a:t> ye ‘</a:t>
            </a:r>
            <a:r>
              <a:rPr lang="en-US" sz="2000" dirty="0" err="1" smtClean="0">
                <a:solidFill>
                  <a:srgbClr val="00B0F0"/>
                </a:solidFill>
              </a:rPr>
              <a:t>ek</a:t>
            </a:r>
            <a:r>
              <a:rPr lang="en-US" sz="2000" dirty="0" smtClean="0">
                <a:solidFill>
                  <a:srgbClr val="00B0F0"/>
                </a:solidFill>
              </a:rPr>
              <a:t>.</a:t>
            </a:r>
          </a:p>
          <a:p>
            <a:endParaRPr lang="en-US" sz="2000" dirty="0">
              <a:solidFill>
                <a:srgbClr val="FF0000"/>
              </a:solidFill>
            </a:endParaRPr>
          </a:p>
          <a:p>
            <a:r>
              <a:rPr lang="en-US" sz="2000" dirty="0" err="1" smtClean="0">
                <a:solidFill>
                  <a:srgbClr val="00B0F0"/>
                </a:solidFill>
              </a:rPr>
              <a:t>Aapo</a:t>
            </a:r>
            <a:r>
              <a:rPr lang="en-US" sz="2000" dirty="0" smtClean="0">
                <a:solidFill>
                  <a:srgbClr val="00B0F0"/>
                </a:solidFill>
              </a:rPr>
              <a:t> </a:t>
            </a:r>
            <a:r>
              <a:rPr lang="en-US" sz="2000" dirty="0" err="1" smtClean="0">
                <a:solidFill>
                  <a:srgbClr val="00B0F0"/>
                </a:solidFill>
              </a:rPr>
              <a:t>enchi</a:t>
            </a:r>
            <a:r>
              <a:rPr lang="en-US" sz="2000" dirty="0" smtClean="0">
                <a:solidFill>
                  <a:srgbClr val="00B0F0"/>
                </a:solidFill>
              </a:rPr>
              <a:t> </a:t>
            </a:r>
            <a:r>
              <a:rPr lang="en-US" sz="2000" dirty="0" err="1" smtClean="0">
                <a:solidFill>
                  <a:srgbClr val="00B0F0"/>
                </a:solidFill>
              </a:rPr>
              <a:t>vichak</a:t>
            </a:r>
            <a:r>
              <a:rPr lang="en-US" sz="2000" dirty="0" smtClean="0">
                <a:solidFill>
                  <a:srgbClr val="00B0F0"/>
                </a:solidFill>
              </a:rPr>
              <a:t>.</a:t>
            </a:r>
            <a:endParaRPr lang="en-US" sz="2000" dirty="0">
              <a:solidFill>
                <a:srgbClr val="00B0F0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8799443" y="6325051"/>
            <a:ext cx="26121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Source:</a:t>
            </a:r>
            <a:r>
              <a:rPr lang="en-US" i="1" dirty="0" smtClean="0">
                <a:cs typeface="Times New Roman"/>
              </a:rPr>
              <a:t>  Tom Payne</a:t>
            </a:r>
            <a:endParaRPr lang="en-US" i="1" dirty="0"/>
          </a:p>
        </p:txBody>
      </p:sp>
      <p:grpSp>
        <p:nvGrpSpPr>
          <p:cNvPr id="24" name="Group 23"/>
          <p:cNvGrpSpPr/>
          <p:nvPr/>
        </p:nvGrpSpPr>
        <p:grpSpPr>
          <a:xfrm>
            <a:off x="3306417" y="1457739"/>
            <a:ext cx="3768153" cy="4234070"/>
            <a:chOff x="3306417" y="1457739"/>
            <a:chExt cx="3768153" cy="4234070"/>
          </a:xfrm>
        </p:grpSpPr>
        <p:cxnSp>
          <p:nvCxnSpPr>
            <p:cNvPr id="6" name="Straight Connector 5"/>
            <p:cNvCxnSpPr/>
            <p:nvPr/>
          </p:nvCxnSpPr>
          <p:spPr>
            <a:xfrm flipV="1">
              <a:off x="4121426" y="5102087"/>
              <a:ext cx="2953144" cy="589722"/>
            </a:xfrm>
            <a:prstGeom prst="line">
              <a:avLst/>
            </a:prstGeom>
            <a:ln w="28575">
              <a:solidFill>
                <a:srgbClr val="3E72F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4121426" y="3843130"/>
              <a:ext cx="2953144" cy="0"/>
            </a:xfrm>
            <a:prstGeom prst="line">
              <a:avLst/>
            </a:prstGeom>
            <a:ln w="28575">
              <a:solidFill>
                <a:srgbClr val="3E72F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>
              <a:off x="3955774" y="4412974"/>
              <a:ext cx="3118796" cy="53009"/>
            </a:xfrm>
            <a:prstGeom prst="line">
              <a:avLst/>
            </a:prstGeom>
            <a:ln w="28575">
              <a:solidFill>
                <a:srgbClr val="3E72F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flipV="1">
              <a:off x="4313583" y="2683565"/>
              <a:ext cx="2760987" cy="589722"/>
            </a:xfrm>
            <a:prstGeom prst="line">
              <a:avLst/>
            </a:prstGeom>
            <a:ln w="28575">
              <a:solidFill>
                <a:srgbClr val="3E72F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>
              <a:off x="4121426" y="2610678"/>
              <a:ext cx="2953144" cy="583096"/>
            </a:xfrm>
            <a:prstGeom prst="line">
              <a:avLst/>
            </a:prstGeom>
            <a:ln w="28575">
              <a:solidFill>
                <a:srgbClr val="3E72F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flipV="1">
              <a:off x="3737113" y="1457739"/>
              <a:ext cx="3337457" cy="556591"/>
            </a:xfrm>
            <a:prstGeom prst="line">
              <a:avLst/>
            </a:prstGeom>
            <a:ln w="28575">
              <a:solidFill>
                <a:srgbClr val="3E72F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flipV="1">
              <a:off x="3306417" y="2020957"/>
              <a:ext cx="3768153" cy="3001617"/>
            </a:xfrm>
            <a:prstGeom prst="line">
              <a:avLst/>
            </a:prstGeom>
            <a:ln w="28575">
              <a:solidFill>
                <a:srgbClr val="3E72F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>
              <a:off x="3591339" y="1457739"/>
              <a:ext cx="3425687" cy="4114800"/>
            </a:xfrm>
            <a:prstGeom prst="line">
              <a:avLst/>
            </a:prstGeom>
            <a:ln w="28575">
              <a:solidFill>
                <a:srgbClr val="3E72F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5" name="Rectangular Callout 24"/>
          <p:cNvSpPr/>
          <p:nvPr/>
        </p:nvSpPr>
        <p:spPr>
          <a:xfrm>
            <a:off x="9650720" y="2683565"/>
            <a:ext cx="1983545" cy="1511156"/>
          </a:xfrm>
          <a:prstGeom prst="wedgeRect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Thirty seconds left!</a:t>
            </a:r>
            <a:endParaRPr lang="en-US" b="1" dirty="0"/>
          </a:p>
        </p:txBody>
      </p:sp>
      <p:sp>
        <p:nvSpPr>
          <p:cNvPr id="26" name="Rectangular Callout 25"/>
          <p:cNvSpPr/>
          <p:nvPr/>
        </p:nvSpPr>
        <p:spPr>
          <a:xfrm>
            <a:off x="9767081" y="3273287"/>
            <a:ext cx="1983545" cy="1511156"/>
          </a:xfrm>
          <a:prstGeom prst="wedgeRect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One minute left!</a:t>
            </a:r>
            <a:endParaRPr lang="en-US" b="1" dirty="0"/>
          </a:p>
        </p:txBody>
      </p:sp>
      <p:sp>
        <p:nvSpPr>
          <p:cNvPr id="23" name="Rectangular Callout 22"/>
          <p:cNvSpPr/>
          <p:nvPr/>
        </p:nvSpPr>
        <p:spPr>
          <a:xfrm>
            <a:off x="9729804" y="3087552"/>
            <a:ext cx="1983545" cy="1511156"/>
          </a:xfrm>
          <a:prstGeom prst="wedgeRect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Two minutes left!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11521277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155000"/>
    </mc:Choice>
    <mc:Fallback>
      <p:transition spd="slow" advClick="0" advTm="155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10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500"/>
                            </p:stCondLst>
                            <p:childTnLst>
                              <p:par>
                                <p:cTn id="9" presetID="9" presetClass="exit" presetSubtype="0" fill="hold" grpId="1" nodeType="after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35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59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73500"/>
                            </p:stCondLst>
                            <p:childTnLst>
                              <p:par>
                                <p:cTn id="17" presetID="9" presetClass="exit" presetSubtype="0" fill="hold" grpId="1" nodeType="after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8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765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7500"/>
                            </p:stCondLst>
                            <p:childTnLst>
                              <p:par>
                                <p:cTn id="25" presetID="9" presetClass="exit" presetSubtype="0" fill="hold" grpId="1" nodeType="after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6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10500"/>
                            </p:stCondLst>
                            <p:childTnLst>
                              <p:par>
                                <p:cTn id="29" presetID="1" presetClass="entr" presetSubtype="0" fill="hold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  <p:bldP spid="25" grpId="1" animBg="1"/>
      <p:bldP spid="26" grpId="0" animBg="1"/>
      <p:bldP spid="26" grpId="1" animBg="1"/>
      <p:bldP spid="23" grpId="0" animBg="1"/>
      <p:bldP spid="23" grpId="1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Interstellar First Contact (2012)</a:t>
            </a: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866398" y="3030014"/>
            <a:ext cx="10515600" cy="12935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b="1" dirty="0" smtClean="0"/>
              <a:t>It’s the year 2354 AD, and we’ve finally managed to make contact with aliens. Can you use a peace message to translate from one alien language to another?</a:t>
            </a:r>
            <a:endParaRPr lang="en-US" b="1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71761" y="4375460"/>
            <a:ext cx="1905000" cy="1905000"/>
          </a:xfrm>
          <a:prstGeom prst="rect">
            <a:avLst/>
          </a:prstGeom>
        </p:spPr>
      </p:pic>
      <p:sp>
        <p:nvSpPr>
          <p:cNvPr id="7" name="Right Arrow 6"/>
          <p:cNvSpPr/>
          <p:nvPr/>
        </p:nvSpPr>
        <p:spPr>
          <a:xfrm>
            <a:off x="3392556" y="4705108"/>
            <a:ext cx="2239617" cy="124570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bg2">
                    <a:lumMod val="90000"/>
                    <a:lumOff val="10000"/>
                  </a:schemeClr>
                </a:solidFill>
              </a:rPr>
              <a:t>Try it!</a:t>
            </a:r>
            <a:endParaRPr lang="en-US" sz="2800" b="1" dirty="0">
              <a:solidFill>
                <a:schemeClr val="bg2">
                  <a:lumMod val="90000"/>
                  <a:lumOff val="1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52961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0"/>
    </mc:Choice>
    <mc:Fallback xmlns="">
      <p:transition spd="slow" advClick="0" advTm="20000"/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Waorani</a:t>
            </a:r>
            <a:r>
              <a:rPr lang="en-US" dirty="0" smtClean="0"/>
              <a:t> Numbers (2012)</a:t>
            </a: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866398" y="3030014"/>
            <a:ext cx="10515600" cy="803527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b="1" dirty="0" smtClean="0"/>
              <a:t>Solve this math puzzle to learn how to count in the </a:t>
            </a:r>
            <a:r>
              <a:rPr lang="en-US" b="1" dirty="0" err="1" smtClean="0"/>
              <a:t>Waorani</a:t>
            </a:r>
            <a:r>
              <a:rPr lang="en-US" b="1" dirty="0" smtClean="0"/>
              <a:t> language of Ecuador!</a:t>
            </a:r>
            <a:endParaRPr lang="en-US" b="1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31396" y="4375460"/>
            <a:ext cx="1905000" cy="1905000"/>
          </a:xfrm>
          <a:prstGeom prst="rect">
            <a:avLst/>
          </a:prstGeom>
        </p:spPr>
      </p:pic>
      <p:sp>
        <p:nvSpPr>
          <p:cNvPr id="7" name="Right Arrow 6"/>
          <p:cNvSpPr/>
          <p:nvPr/>
        </p:nvSpPr>
        <p:spPr>
          <a:xfrm>
            <a:off x="3392556" y="4705108"/>
            <a:ext cx="2239617" cy="124570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bg2">
                    <a:lumMod val="90000"/>
                    <a:lumOff val="10000"/>
                  </a:schemeClr>
                </a:solidFill>
              </a:rPr>
              <a:t>Try it!</a:t>
            </a:r>
            <a:endParaRPr lang="en-US" sz="2800" b="1" dirty="0">
              <a:solidFill>
                <a:schemeClr val="bg2">
                  <a:lumMod val="90000"/>
                  <a:lumOff val="1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24151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0"/>
    </mc:Choice>
    <mc:Fallback xmlns="">
      <p:transition spd="slow" advClick="0" advTm="20000"/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894522" y="699467"/>
            <a:ext cx="10482469" cy="1493768"/>
          </a:xfrm>
        </p:spPr>
        <p:txBody>
          <a:bodyPr/>
          <a:lstStyle/>
          <a:p>
            <a:pPr algn="ctr"/>
            <a:r>
              <a:rPr lang="en-US" dirty="0" smtClean="0"/>
              <a:t>The North American Computational Linguistics Olympiad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858112" y="2115792"/>
            <a:ext cx="10555288" cy="3636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800" b="1" dirty="0" smtClean="0">
                <a:solidFill>
                  <a:srgbClr val="00B0F0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www.naclo.cs.cmu.edu</a:t>
            </a:r>
            <a:endParaRPr lang="en-US" sz="4800" b="1" dirty="0">
              <a:solidFill>
                <a:srgbClr val="00B0F0"/>
              </a:solidFill>
              <a:effectLst>
                <a:glow rad="63500">
                  <a:schemeClr val="accent1">
                    <a:satMod val="175000"/>
                    <a:alpha val="40000"/>
                  </a:schemeClr>
                </a:glo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38197142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7000"/>
    </mc:Choice>
    <mc:Fallback>
      <p:transition spd="slow" advClick="0" advTm="7000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CAN YOU GUESS THE LANGUAGE?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342541" y="5224429"/>
            <a:ext cx="282178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 smtClean="0">
                <a:solidFill>
                  <a:srgbClr val="3E72F4"/>
                </a:solidFill>
              </a:rPr>
              <a:t>Thai</a:t>
            </a:r>
            <a:endParaRPr lang="en-US" sz="4400" dirty="0">
              <a:solidFill>
                <a:srgbClr val="3E72F4"/>
              </a:solidFill>
            </a:endParaRP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1069846" y="2456582"/>
            <a:ext cx="10058400" cy="4561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/>
              <a:t>HINT #1:  </a:t>
            </a:r>
            <a:r>
              <a:rPr lang="en-US" dirty="0" smtClean="0"/>
              <a:t>It’s spoken by nearly </a:t>
            </a:r>
            <a:r>
              <a:rPr lang="en-US" dirty="0" smtClean="0">
                <a:solidFill>
                  <a:srgbClr val="00B0F0"/>
                </a:solidFill>
              </a:rPr>
              <a:t>65 million people </a:t>
            </a:r>
            <a:r>
              <a:rPr lang="en-US" dirty="0" smtClean="0"/>
              <a:t>in </a:t>
            </a:r>
            <a:r>
              <a:rPr lang="en-US" dirty="0" smtClean="0">
                <a:solidFill>
                  <a:srgbClr val="00B0F0"/>
                </a:solidFill>
              </a:rPr>
              <a:t>Southeast Asia</a:t>
            </a:r>
            <a:r>
              <a:rPr lang="en-US" dirty="0" smtClean="0"/>
              <a:t>.</a:t>
            </a:r>
            <a:endParaRPr lang="en-US" dirty="0" smtClean="0"/>
          </a:p>
        </p:txBody>
      </p:sp>
      <p:sp>
        <p:nvSpPr>
          <p:cNvPr id="9" name="TextBox 8"/>
          <p:cNvSpPr txBox="1"/>
          <p:nvPr/>
        </p:nvSpPr>
        <p:spPr>
          <a:xfrm>
            <a:off x="1069846" y="4393431"/>
            <a:ext cx="936717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HINT #3: It’s closely related to </a:t>
            </a:r>
            <a:r>
              <a:rPr lang="en-US" sz="2000" dirty="0" err="1" smtClean="0">
                <a:solidFill>
                  <a:srgbClr val="00B0F0"/>
                </a:solidFill>
              </a:rPr>
              <a:t>Pali</a:t>
            </a:r>
            <a:r>
              <a:rPr lang="en-US" sz="2000" dirty="0" smtClean="0"/>
              <a:t>, </a:t>
            </a:r>
            <a:r>
              <a:rPr lang="en-US" sz="2000" dirty="0" smtClean="0">
                <a:solidFill>
                  <a:srgbClr val="00B0F0"/>
                </a:solidFill>
              </a:rPr>
              <a:t>Sanskrit</a:t>
            </a:r>
            <a:r>
              <a:rPr lang="en-US" sz="2000" dirty="0" smtClean="0"/>
              <a:t>, </a:t>
            </a:r>
            <a:r>
              <a:rPr lang="en-US" sz="2000" dirty="0" smtClean="0">
                <a:solidFill>
                  <a:srgbClr val="00B0F0"/>
                </a:solidFill>
              </a:rPr>
              <a:t>Lao</a:t>
            </a:r>
            <a:r>
              <a:rPr lang="en-US" sz="2000" dirty="0" smtClean="0"/>
              <a:t>, and the minority languages of Thailand.</a:t>
            </a:r>
            <a:endParaRPr lang="en-US" sz="2000" dirty="0"/>
          </a:p>
        </p:txBody>
      </p:sp>
      <p:sp>
        <p:nvSpPr>
          <p:cNvPr id="10" name="TextBox 9"/>
          <p:cNvSpPr txBox="1"/>
          <p:nvPr/>
        </p:nvSpPr>
        <p:spPr>
          <a:xfrm>
            <a:off x="8044070" y="6277630"/>
            <a:ext cx="34961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Source: www.omniglot.com</a:t>
            </a:r>
            <a:endParaRPr lang="en-US" i="1" dirty="0"/>
          </a:p>
        </p:txBody>
      </p:sp>
      <p:grpSp>
        <p:nvGrpSpPr>
          <p:cNvPr id="4" name="Group 3"/>
          <p:cNvGrpSpPr/>
          <p:nvPr/>
        </p:nvGrpSpPr>
        <p:grpSpPr>
          <a:xfrm>
            <a:off x="1069846" y="2912722"/>
            <a:ext cx="9610059" cy="1360979"/>
            <a:chOff x="1069846" y="2912722"/>
            <a:chExt cx="9610059" cy="1360979"/>
          </a:xfrm>
        </p:grpSpPr>
        <p:sp>
          <p:nvSpPr>
            <p:cNvPr id="6" name="Rectangle 5"/>
            <p:cNvSpPr/>
            <p:nvPr/>
          </p:nvSpPr>
          <p:spPr>
            <a:xfrm>
              <a:off x="1069846" y="2912722"/>
              <a:ext cx="9610059" cy="4001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2000" dirty="0"/>
                <a:t>HINT #2:  </a:t>
              </a:r>
              <a:r>
                <a:rPr lang="en-US" sz="2000" dirty="0" smtClean="0"/>
                <a:t>Its </a:t>
              </a:r>
              <a:r>
                <a:rPr lang="en-US" sz="2000" dirty="0" smtClean="0">
                  <a:solidFill>
                    <a:srgbClr val="00B0F0"/>
                  </a:solidFill>
                </a:rPr>
                <a:t>writing</a:t>
              </a:r>
              <a:r>
                <a:rPr lang="en-US" sz="2000" dirty="0" smtClean="0"/>
                <a:t> system looks like this:</a:t>
              </a:r>
              <a:endParaRPr lang="en-US" dirty="0" smtClean="0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2328863" y="3350371"/>
              <a:ext cx="5522118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h-TH" sz="5400" dirty="0"/>
                <a:t>ตัวอักษรไทย</a:t>
              </a:r>
              <a:endParaRPr lang="en-US" sz="5400" dirty="0"/>
            </a:p>
          </p:txBody>
        </p:sp>
      </p:grpSp>
    </p:spTree>
    <p:extLst>
      <p:ext uri="{BB962C8B-B14F-4D97-AF65-F5344CB8AC3E}">
        <p14:creationId xmlns:p14="http://schemas.microsoft.com/office/powerpoint/2010/main" val="347299933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30000"/>
    </mc:Choice>
    <mc:Fallback>
      <p:transition spd="slow" advClick="0" advTm="30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7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75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7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4500"/>
                            </p:stCondLst>
                            <p:childTnLst>
                              <p:par>
                                <p:cTn id="14" presetID="9" presetClass="entr" presetSubtype="0" fill="hold" grpId="0" nodeType="afterEffect">
                                  <p:stCondLst>
                                    <p:cond delay="7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8" grpId="0"/>
      <p:bldP spid="9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Little Engine that Could… Read (2012)</a:t>
            </a: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866398" y="3030014"/>
            <a:ext cx="10515600" cy="803527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b="1" dirty="0" smtClean="0"/>
              <a:t>Professor Monotone has a machine that can make inferences, but it’s broken. Can you fix it?</a:t>
            </a:r>
            <a:endParaRPr lang="en-US" b="1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8143" y="4375460"/>
            <a:ext cx="1905000" cy="1905000"/>
          </a:xfrm>
          <a:prstGeom prst="rect">
            <a:avLst/>
          </a:prstGeom>
        </p:spPr>
      </p:pic>
      <p:sp>
        <p:nvSpPr>
          <p:cNvPr id="7" name="Right Arrow 6"/>
          <p:cNvSpPr/>
          <p:nvPr/>
        </p:nvSpPr>
        <p:spPr>
          <a:xfrm>
            <a:off x="3392556" y="4705108"/>
            <a:ext cx="2239617" cy="124570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bg2">
                    <a:lumMod val="90000"/>
                    <a:lumOff val="10000"/>
                  </a:schemeClr>
                </a:solidFill>
              </a:rPr>
              <a:t>Try it!</a:t>
            </a:r>
            <a:endParaRPr lang="en-US" sz="2800" b="1" dirty="0">
              <a:solidFill>
                <a:schemeClr val="bg2">
                  <a:lumMod val="90000"/>
                  <a:lumOff val="1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459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0"/>
    </mc:Choice>
    <mc:Fallback xmlns="">
      <p:transition spd="slow" advClick="0" advTm="20000"/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Jeg</a:t>
            </a:r>
            <a:r>
              <a:rPr lang="en-US" dirty="0"/>
              <a:t> </a:t>
            </a:r>
            <a:r>
              <a:rPr lang="en-US" dirty="0" err="1"/>
              <a:t>kan</a:t>
            </a:r>
            <a:r>
              <a:rPr lang="en-US" dirty="0"/>
              <a:t> </a:t>
            </a:r>
            <a:r>
              <a:rPr lang="en-US" dirty="0" err="1"/>
              <a:t>tælle</a:t>
            </a:r>
            <a:r>
              <a:rPr lang="en-US" dirty="0"/>
              <a:t> </a:t>
            </a:r>
            <a:r>
              <a:rPr lang="en-US" dirty="0" smtClean="0"/>
              <a:t>(2007)</a:t>
            </a: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866398" y="3030014"/>
            <a:ext cx="10515600" cy="8035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b="1" dirty="0" smtClean="0"/>
              <a:t>Can you figure out how to count in Danish?</a:t>
            </a:r>
            <a:endParaRPr lang="en-US" b="1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25379" y="4375460"/>
            <a:ext cx="1905000" cy="1905000"/>
          </a:xfrm>
          <a:prstGeom prst="rect">
            <a:avLst/>
          </a:prstGeom>
        </p:spPr>
      </p:pic>
      <p:sp>
        <p:nvSpPr>
          <p:cNvPr id="7" name="Right Arrow 6"/>
          <p:cNvSpPr/>
          <p:nvPr/>
        </p:nvSpPr>
        <p:spPr>
          <a:xfrm>
            <a:off x="3392556" y="4705108"/>
            <a:ext cx="2239617" cy="124570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bg2">
                    <a:lumMod val="90000"/>
                    <a:lumOff val="10000"/>
                  </a:schemeClr>
                </a:solidFill>
              </a:rPr>
              <a:t>Try it!</a:t>
            </a:r>
            <a:endParaRPr lang="en-US" sz="2800" b="1" dirty="0">
              <a:solidFill>
                <a:schemeClr val="bg2">
                  <a:lumMod val="90000"/>
                  <a:lumOff val="1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02811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0"/>
    </mc:Choice>
    <mc:Fallback xmlns="">
      <p:transition spd="slow" advClick="0" advTm="20000"/>
    </mc:Fallback>
  </mc:AlternateContent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DID YOU KNOW?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4713" y="1677607"/>
            <a:ext cx="11232052" cy="262825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 smtClean="0"/>
              <a:t>There are over </a:t>
            </a:r>
            <a:r>
              <a:rPr lang="en-US" sz="2800" dirty="0" smtClean="0">
                <a:solidFill>
                  <a:srgbClr val="00B0F0"/>
                </a:solidFill>
              </a:rPr>
              <a:t>7,000</a:t>
            </a:r>
            <a:r>
              <a:rPr lang="en-US" sz="2800" dirty="0" smtClean="0"/>
              <a:t> languages spoken around the world.</a:t>
            </a:r>
            <a:br>
              <a:rPr lang="en-US" sz="2800" dirty="0" smtClean="0"/>
            </a:br>
            <a:endParaRPr lang="en-US" sz="2800" dirty="0"/>
          </a:p>
          <a:p>
            <a:pPr marL="0" indent="0">
              <a:buNone/>
            </a:pPr>
            <a:r>
              <a:rPr lang="en-US" sz="2800" dirty="0" smtClean="0"/>
              <a:t>Over </a:t>
            </a:r>
            <a:r>
              <a:rPr lang="en-US" sz="2800" dirty="0" smtClean="0">
                <a:solidFill>
                  <a:srgbClr val="00B0F0"/>
                </a:solidFill>
              </a:rPr>
              <a:t>382</a:t>
            </a:r>
            <a:r>
              <a:rPr lang="en-US" sz="2800" dirty="0" smtClean="0"/>
              <a:t> of those languages are spoken in the United States!</a:t>
            </a:r>
            <a:endParaRPr lang="en-US" sz="2800" dirty="0"/>
          </a:p>
        </p:txBody>
      </p:sp>
      <p:sp>
        <p:nvSpPr>
          <p:cNvPr id="4" name="TextBox 3"/>
          <p:cNvSpPr txBox="1"/>
          <p:nvPr/>
        </p:nvSpPr>
        <p:spPr>
          <a:xfrm>
            <a:off x="1285875" y="4822031"/>
            <a:ext cx="16930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B0F0"/>
                </a:solidFill>
              </a:rPr>
              <a:t>Spanish</a:t>
            </a:r>
            <a:endParaRPr lang="en-US" dirty="0">
              <a:solidFill>
                <a:srgbClr val="00B0F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756992" y="4395787"/>
            <a:ext cx="20461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B0F0"/>
                </a:solidFill>
              </a:rPr>
              <a:t>French Creole</a:t>
            </a:r>
            <a:endParaRPr lang="en-US" dirty="0">
              <a:solidFill>
                <a:srgbClr val="00B0F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503069" y="5006697"/>
            <a:ext cx="16930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B0F0"/>
                </a:solidFill>
              </a:rPr>
              <a:t>Yiddish</a:t>
            </a:r>
            <a:endParaRPr lang="en-US" dirty="0">
              <a:solidFill>
                <a:srgbClr val="00B0F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846219" y="4257912"/>
            <a:ext cx="16930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B0F0"/>
                </a:solidFill>
              </a:rPr>
              <a:t>Mon-Khmer</a:t>
            </a:r>
            <a:endParaRPr lang="en-US" dirty="0">
              <a:solidFill>
                <a:srgbClr val="00B0F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266950" y="5703094"/>
            <a:ext cx="16930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B0F0"/>
                </a:solidFill>
              </a:rPr>
              <a:t>Armenian</a:t>
            </a:r>
            <a:endParaRPr lang="en-US" dirty="0">
              <a:solidFill>
                <a:srgbClr val="00B0F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689057" y="5359122"/>
            <a:ext cx="16930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B0F0"/>
                </a:solidFill>
              </a:rPr>
              <a:t>Laotian</a:t>
            </a:r>
            <a:endParaRPr lang="en-US" dirty="0">
              <a:solidFill>
                <a:srgbClr val="00B0F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910412" y="5157667"/>
            <a:ext cx="16930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B0F0"/>
                </a:solidFill>
              </a:rPr>
              <a:t>Gujarati</a:t>
            </a:r>
            <a:endParaRPr lang="en-US" dirty="0">
              <a:solidFill>
                <a:srgbClr val="00B0F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495425" y="4040802"/>
            <a:ext cx="16930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B0F0"/>
                </a:solidFill>
              </a:rPr>
              <a:t>Navajo</a:t>
            </a:r>
            <a:endParaRPr lang="en-US" dirty="0">
              <a:solidFill>
                <a:srgbClr val="00B0F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9232107" y="5030390"/>
            <a:ext cx="16930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B0F0"/>
                </a:solidFill>
              </a:rPr>
              <a:t>Tagalog</a:t>
            </a:r>
            <a:endParaRPr lang="en-US" dirty="0">
              <a:solidFill>
                <a:srgbClr val="00B0F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157121" y="5902107"/>
            <a:ext cx="16930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B0F0"/>
                </a:solidFill>
              </a:rPr>
              <a:t>Thai</a:t>
            </a:r>
            <a:endParaRPr lang="en-US" dirty="0">
              <a:solidFill>
                <a:srgbClr val="00B0F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099048" y="3796521"/>
            <a:ext cx="16930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B0F0"/>
                </a:solidFill>
              </a:rPr>
              <a:t>Vietnamese</a:t>
            </a:r>
            <a:endParaRPr lang="en-US" dirty="0">
              <a:solidFill>
                <a:srgbClr val="00B0F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6945582" y="5872520"/>
            <a:ext cx="16930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B0F0"/>
                </a:solidFill>
              </a:rPr>
              <a:t>Hmong</a:t>
            </a:r>
            <a:endParaRPr lang="en-US" dirty="0">
              <a:solidFill>
                <a:srgbClr val="00B0F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0043921" y="4130135"/>
            <a:ext cx="16930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B0F0"/>
                </a:solidFill>
              </a:rPr>
              <a:t>Persian</a:t>
            </a:r>
            <a:endParaRPr lang="en-US" dirty="0">
              <a:solidFill>
                <a:srgbClr val="00B0F0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3113484" y="3750586"/>
            <a:ext cx="16930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B0F0"/>
                </a:solidFill>
              </a:rPr>
              <a:t>Greek</a:t>
            </a:r>
            <a:endParaRPr lang="en-US" dirty="0">
              <a:solidFill>
                <a:srgbClr val="00B0F0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974455" y="5883118"/>
            <a:ext cx="16930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B0F0"/>
                </a:solidFill>
              </a:rPr>
              <a:t>Polish</a:t>
            </a:r>
            <a:endParaRPr lang="en-US" dirty="0">
              <a:solidFill>
                <a:srgbClr val="00B0F0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10281713" y="5601295"/>
            <a:ext cx="16930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B0F0"/>
                </a:solidFill>
              </a:rPr>
              <a:t>Arabic</a:t>
            </a:r>
            <a:endParaRPr lang="en-US" dirty="0">
              <a:solidFill>
                <a:srgbClr val="00B0F0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6390942" y="4331910"/>
            <a:ext cx="16930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B0F0"/>
                </a:solidFill>
              </a:rPr>
              <a:t>Hebrew</a:t>
            </a:r>
            <a:endParaRPr lang="en-US" dirty="0">
              <a:solidFill>
                <a:srgbClr val="00B0F0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8616029" y="6299060"/>
            <a:ext cx="30813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Source: www.census.gov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115755705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0"/>
    </mc:Choice>
    <mc:Fallback>
      <p:transition spd="slow" advClick="0" advTm="20000"/>
    </mc:Fallback>
  </mc:AlternateContent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One, Two, Tree (2012)</a:t>
            </a: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866398" y="3030014"/>
            <a:ext cx="10515600" cy="142167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b="1" dirty="0" smtClean="0"/>
              <a:t>How many meanings are there for this phrase: space mission control freak show? How can we use math to figure it out?</a:t>
            </a:r>
            <a:endParaRPr lang="en-US" b="1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71761" y="4375460"/>
            <a:ext cx="1905000" cy="1905000"/>
          </a:xfrm>
          <a:prstGeom prst="rect">
            <a:avLst/>
          </a:prstGeom>
        </p:spPr>
      </p:pic>
      <p:sp>
        <p:nvSpPr>
          <p:cNvPr id="7" name="Right Arrow 6"/>
          <p:cNvSpPr/>
          <p:nvPr/>
        </p:nvSpPr>
        <p:spPr>
          <a:xfrm>
            <a:off x="3392556" y="4705108"/>
            <a:ext cx="2239617" cy="124570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bg2">
                    <a:lumMod val="90000"/>
                    <a:lumOff val="10000"/>
                  </a:schemeClr>
                </a:solidFill>
              </a:rPr>
              <a:t>Try it!</a:t>
            </a:r>
            <a:endParaRPr lang="en-US" sz="2800" b="1" dirty="0">
              <a:solidFill>
                <a:schemeClr val="bg2">
                  <a:lumMod val="90000"/>
                  <a:lumOff val="1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09539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0"/>
    </mc:Choice>
    <mc:Fallback xmlns="">
      <p:transition spd="slow" advClick="0" advTm="20000"/>
    </mc:Fallback>
  </mc:AlternateContent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Heads and Tails of Huffman (2013)</a:t>
            </a: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866398" y="3030014"/>
            <a:ext cx="10515600" cy="12935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b="1" dirty="0" smtClean="0"/>
              <a:t>Deb and her friend Ahab encode their messages in the binary language of heads and tails, but they don’t have a lot of coins. How can they shorten their messages?</a:t>
            </a:r>
            <a:endParaRPr lang="en-US" b="1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5257" y="4375460"/>
            <a:ext cx="1905000" cy="1905000"/>
          </a:xfrm>
          <a:prstGeom prst="rect">
            <a:avLst/>
          </a:prstGeom>
        </p:spPr>
      </p:pic>
      <p:sp>
        <p:nvSpPr>
          <p:cNvPr id="7" name="Right Arrow 6"/>
          <p:cNvSpPr/>
          <p:nvPr/>
        </p:nvSpPr>
        <p:spPr>
          <a:xfrm>
            <a:off x="3392556" y="4705108"/>
            <a:ext cx="2239617" cy="124570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bg2">
                    <a:lumMod val="90000"/>
                    <a:lumOff val="10000"/>
                  </a:schemeClr>
                </a:solidFill>
              </a:rPr>
              <a:t>Try it!</a:t>
            </a:r>
            <a:endParaRPr lang="en-US" sz="2800" b="1" dirty="0">
              <a:solidFill>
                <a:schemeClr val="bg2">
                  <a:lumMod val="90000"/>
                  <a:lumOff val="1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25930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0"/>
    </mc:Choice>
    <mc:Fallback xmlns="">
      <p:transition spd="slow" advClick="0" advTm="20000"/>
    </mc:Fallback>
  </mc:AlternateContent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894522" y="699467"/>
            <a:ext cx="10482469" cy="1493768"/>
          </a:xfrm>
        </p:spPr>
        <p:txBody>
          <a:bodyPr/>
          <a:lstStyle/>
          <a:p>
            <a:pPr algn="ctr"/>
            <a:r>
              <a:rPr lang="en-US" dirty="0" smtClean="0"/>
              <a:t>The North American Computational Linguistics Olympiad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858112" y="2115792"/>
            <a:ext cx="10555288" cy="3636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800" b="1" dirty="0" smtClean="0">
                <a:solidFill>
                  <a:srgbClr val="00B0F0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www.naclo.cs.cmu.edu</a:t>
            </a:r>
            <a:endParaRPr lang="en-US" sz="4800" b="1" dirty="0">
              <a:solidFill>
                <a:srgbClr val="00B0F0"/>
              </a:solidFill>
              <a:effectLst>
                <a:glow rad="63500">
                  <a:schemeClr val="accent1">
                    <a:satMod val="175000"/>
                    <a:alpha val="40000"/>
                  </a:schemeClr>
                </a:glo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98286251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7000"/>
    </mc:Choice>
    <mc:Fallback>
      <p:transition spd="slow" advClick="0" advTm="7000"/>
    </mc:Fallback>
  </mc:AlternateContent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Grammar Rules (2013)</a:t>
            </a: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866398" y="3030014"/>
            <a:ext cx="10515600" cy="803527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b="1" dirty="0" smtClean="0"/>
              <a:t>Learn how computers can analyze grammar using a notation system called context-free rules.</a:t>
            </a:r>
            <a:endParaRPr lang="en-US" b="1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04891" y="4375460"/>
            <a:ext cx="1905000" cy="1905000"/>
          </a:xfrm>
          <a:prstGeom prst="rect">
            <a:avLst/>
          </a:prstGeom>
        </p:spPr>
      </p:pic>
      <p:sp>
        <p:nvSpPr>
          <p:cNvPr id="7" name="Right Arrow 6"/>
          <p:cNvSpPr/>
          <p:nvPr/>
        </p:nvSpPr>
        <p:spPr>
          <a:xfrm>
            <a:off x="3392556" y="4705108"/>
            <a:ext cx="2239617" cy="124570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bg2">
                    <a:lumMod val="90000"/>
                    <a:lumOff val="10000"/>
                  </a:schemeClr>
                </a:solidFill>
              </a:rPr>
              <a:t>Try it!</a:t>
            </a:r>
            <a:endParaRPr lang="en-US" sz="2800" b="1" dirty="0">
              <a:solidFill>
                <a:schemeClr val="bg2">
                  <a:lumMod val="90000"/>
                  <a:lumOff val="1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44955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0"/>
    </mc:Choice>
    <mc:Fallback xmlns="">
      <p:transition spd="slow" advClick="0" advTm="20000"/>
    </mc:Fallback>
  </mc:AlternateContent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CAN YOU GUESS THE LANGUAGE?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688156" y="5424077"/>
            <a:ext cx="282178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>
                <a:solidFill>
                  <a:srgbClr val="3E72F4"/>
                </a:solidFill>
              </a:rPr>
              <a:t>Georgian</a:t>
            </a:r>
            <a:endParaRPr lang="en-US" sz="4400" dirty="0">
              <a:solidFill>
                <a:srgbClr val="3E72F4"/>
              </a:solidFill>
            </a:endParaRPr>
          </a:p>
        </p:txBody>
      </p:sp>
      <p:grpSp>
        <p:nvGrpSpPr>
          <p:cNvPr id="3" name="Group 2"/>
          <p:cNvGrpSpPr/>
          <p:nvPr/>
        </p:nvGrpSpPr>
        <p:grpSpPr>
          <a:xfrm>
            <a:off x="1069846" y="2299156"/>
            <a:ext cx="10058400" cy="1441025"/>
            <a:chOff x="1069846" y="2299156"/>
            <a:chExt cx="10058400" cy="1441025"/>
          </a:xfrm>
        </p:grpSpPr>
        <p:pic>
          <p:nvPicPr>
            <p:cNvPr id="3074" name="Picture 2" descr="File:დამწერლობა.png"/>
            <p:cNvPicPr>
              <a:picLocks noChangeAspect="1" noChangeArrowheads="1"/>
            </p:cNvPicPr>
            <p:nvPr/>
          </p:nvPicPr>
          <p:blipFill>
            <a:blip r:embed="rId2">
              <a:lum bright="70000" contrast="-7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407443" y="2702465"/>
              <a:ext cx="3744119" cy="103771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8" name="Content Placeholder 2"/>
            <p:cNvSpPr txBox="1">
              <a:spLocks/>
            </p:cNvSpPr>
            <p:nvPr/>
          </p:nvSpPr>
          <p:spPr>
            <a:xfrm>
              <a:off x="1069846" y="2299156"/>
              <a:ext cx="10058400" cy="456140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>
              <a:lvl1pPr marL="182880" indent="-182880" algn="l" defTabSz="914400" rtl="0" eaLnBrk="1" latinLnBrk="0" hangingPunct="1">
                <a:lnSpc>
                  <a:spcPct val="90000"/>
                </a:lnSpc>
                <a:spcBef>
                  <a:spcPts val="1200"/>
                </a:spcBef>
                <a:buClr>
                  <a:schemeClr val="accent1">
                    <a:lumMod val="75000"/>
                  </a:schemeClr>
                </a:buClr>
                <a:buSzPct val="85000"/>
                <a:buFont typeface="Wingdings" pitchFamily="2" charset="2"/>
                <a:buChar char="§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-182880" algn="l" defTabSz="914400" rtl="0" eaLnBrk="1" latinLnBrk="0" hangingPunct="1">
                <a:lnSpc>
                  <a:spcPct val="90000"/>
                </a:lnSpc>
                <a:spcBef>
                  <a:spcPts val="400"/>
                </a:spcBef>
                <a:spcAft>
                  <a:spcPts val="200"/>
                </a:spcAft>
                <a:buClr>
                  <a:schemeClr val="accent1">
                    <a:lumMod val="75000"/>
                  </a:schemeClr>
                </a:buClr>
                <a:buSzPct val="85000"/>
                <a:buFont typeface="Wingdings" pitchFamily="2" charset="2"/>
                <a:buChar char="§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731520" indent="-182880" algn="l" defTabSz="914400" rtl="0" eaLnBrk="1" latinLnBrk="0" hangingPunct="1">
                <a:lnSpc>
                  <a:spcPct val="90000"/>
                </a:lnSpc>
                <a:spcBef>
                  <a:spcPts val="400"/>
                </a:spcBef>
                <a:spcAft>
                  <a:spcPts val="200"/>
                </a:spcAft>
                <a:buClr>
                  <a:schemeClr val="accent1">
                    <a:lumMod val="75000"/>
                  </a:schemeClr>
                </a:buClr>
                <a:buSzPct val="85000"/>
                <a:buFont typeface="Wingdings" pitchFamily="2" charset="2"/>
                <a:buChar char="§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05840" indent="-182880" algn="l" defTabSz="914400" rtl="0" eaLnBrk="1" latinLnBrk="0" hangingPunct="1">
                <a:lnSpc>
                  <a:spcPct val="90000"/>
                </a:lnSpc>
                <a:spcBef>
                  <a:spcPts val="400"/>
                </a:spcBef>
                <a:spcAft>
                  <a:spcPts val="200"/>
                </a:spcAft>
                <a:buClr>
                  <a:schemeClr val="accent1">
                    <a:lumMod val="75000"/>
                  </a:schemeClr>
                </a:buClr>
                <a:buSzPct val="85000"/>
                <a:buFont typeface="Wingdings" pitchFamily="2" charset="2"/>
                <a:buChar char="§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280160" indent="-182880" algn="l" defTabSz="914400" rtl="0" eaLnBrk="1" latinLnBrk="0" hangingPunct="1">
                <a:lnSpc>
                  <a:spcPct val="90000"/>
                </a:lnSpc>
                <a:spcBef>
                  <a:spcPts val="400"/>
                </a:spcBef>
                <a:spcAft>
                  <a:spcPts val="200"/>
                </a:spcAft>
                <a:buClr>
                  <a:schemeClr val="accent1">
                    <a:lumMod val="75000"/>
                  </a:schemeClr>
                </a:buClr>
                <a:buSzPct val="85000"/>
                <a:buFont typeface="Wingdings" pitchFamily="2" charset="2"/>
                <a:buChar char="§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600000" indent="-228600" algn="l" defTabSz="914400" rtl="0" eaLnBrk="1" latinLnBrk="0" hangingPunct="1">
                <a:lnSpc>
                  <a:spcPct val="90000"/>
                </a:lnSpc>
                <a:spcBef>
                  <a:spcPts val="400"/>
                </a:spcBef>
                <a:spcAft>
                  <a:spcPts val="200"/>
                </a:spcAft>
                <a:buClr>
                  <a:schemeClr val="accent1">
                    <a:lumMod val="75000"/>
                  </a:schemeClr>
                </a:buClr>
                <a:buSzPct val="85000"/>
                <a:buFont typeface="Wingdings" pitchFamily="2" charset="2"/>
                <a:buChar char="§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1900000" indent="-228600" algn="l" defTabSz="914400" rtl="0" eaLnBrk="1" latinLnBrk="0" hangingPunct="1">
                <a:lnSpc>
                  <a:spcPct val="90000"/>
                </a:lnSpc>
                <a:spcBef>
                  <a:spcPts val="400"/>
                </a:spcBef>
                <a:spcAft>
                  <a:spcPts val="200"/>
                </a:spcAft>
                <a:buClr>
                  <a:schemeClr val="accent1">
                    <a:lumMod val="75000"/>
                  </a:schemeClr>
                </a:buClr>
                <a:buSzPct val="85000"/>
                <a:buFont typeface="Wingdings" pitchFamily="2" charset="2"/>
                <a:buChar char="§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200000" indent="-228600" algn="l" defTabSz="914400" rtl="0" eaLnBrk="1" latinLnBrk="0" hangingPunct="1">
                <a:lnSpc>
                  <a:spcPct val="90000"/>
                </a:lnSpc>
                <a:spcBef>
                  <a:spcPts val="400"/>
                </a:spcBef>
                <a:spcAft>
                  <a:spcPts val="200"/>
                </a:spcAft>
                <a:buClr>
                  <a:schemeClr val="accent1">
                    <a:lumMod val="75000"/>
                  </a:schemeClr>
                </a:buClr>
                <a:buSzPct val="85000"/>
                <a:buFont typeface="Wingdings" pitchFamily="2" charset="2"/>
                <a:buChar char="§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500000" indent="-228600" algn="l" defTabSz="914400" rtl="0" eaLnBrk="1" latinLnBrk="0" hangingPunct="1">
                <a:lnSpc>
                  <a:spcPct val="90000"/>
                </a:lnSpc>
                <a:spcBef>
                  <a:spcPts val="400"/>
                </a:spcBef>
                <a:spcAft>
                  <a:spcPts val="200"/>
                </a:spcAft>
                <a:buClr>
                  <a:schemeClr val="accent1">
                    <a:lumMod val="75000"/>
                  </a:schemeClr>
                </a:buClr>
                <a:buSzPct val="85000"/>
                <a:buFont typeface="Wingdings" pitchFamily="2" charset="2"/>
                <a:buChar char="§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en-US" dirty="0"/>
                <a:t>HINT #1:  Its writing system is called </a:t>
              </a:r>
              <a:r>
                <a:rPr lang="en-US" dirty="0">
                  <a:solidFill>
                    <a:srgbClr val="00B0F0"/>
                  </a:solidFill>
                </a:rPr>
                <a:t>Mkhedruli</a:t>
              </a:r>
              <a:r>
                <a:rPr lang="en-US" dirty="0"/>
                <a:t> and looks like </a:t>
              </a:r>
              <a:r>
                <a:rPr lang="en-US" dirty="0" smtClean="0"/>
                <a:t>this:</a:t>
              </a:r>
              <a:endParaRPr lang="en-US" dirty="0" smtClean="0"/>
            </a:p>
          </p:txBody>
        </p:sp>
      </p:grpSp>
      <p:sp>
        <p:nvSpPr>
          <p:cNvPr id="6" name="Rectangle 5"/>
          <p:cNvSpPr/>
          <p:nvPr/>
        </p:nvSpPr>
        <p:spPr>
          <a:xfrm>
            <a:off x="1069846" y="3823638"/>
            <a:ext cx="9610059" cy="9848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/>
              <a:t>HINT #2:  It’s spoken in </a:t>
            </a:r>
            <a:r>
              <a:rPr lang="en-US" sz="2000" dirty="0">
                <a:solidFill>
                  <a:srgbClr val="00B0F0"/>
                </a:solidFill>
              </a:rPr>
              <a:t>Georgia</a:t>
            </a:r>
            <a:r>
              <a:rPr lang="en-US" sz="2000" dirty="0"/>
              <a:t>, </a:t>
            </a:r>
            <a:r>
              <a:rPr lang="en-US" sz="2000" dirty="0">
                <a:solidFill>
                  <a:srgbClr val="00B0F0"/>
                </a:solidFill>
              </a:rPr>
              <a:t>Armenia</a:t>
            </a:r>
            <a:r>
              <a:rPr lang="en-US" sz="2000" dirty="0"/>
              <a:t>, </a:t>
            </a:r>
            <a:r>
              <a:rPr lang="en-US" sz="2000" dirty="0">
                <a:solidFill>
                  <a:srgbClr val="00B0F0"/>
                </a:solidFill>
              </a:rPr>
              <a:t>Azerbaijan</a:t>
            </a:r>
            <a:r>
              <a:rPr lang="en-US" sz="2000" dirty="0"/>
              <a:t>, </a:t>
            </a:r>
            <a:r>
              <a:rPr lang="en-US" sz="2000" dirty="0">
                <a:solidFill>
                  <a:srgbClr val="00B0F0"/>
                </a:solidFill>
              </a:rPr>
              <a:t>Iran</a:t>
            </a:r>
            <a:r>
              <a:rPr lang="en-US" sz="2000" dirty="0"/>
              <a:t>, and other countries in the </a:t>
            </a:r>
            <a:r>
              <a:rPr lang="en-US" sz="2000" dirty="0">
                <a:solidFill>
                  <a:srgbClr val="00B0F0"/>
                </a:solidFill>
              </a:rPr>
              <a:t>South Caucasus</a:t>
            </a:r>
            <a:r>
              <a:rPr lang="en-US" sz="2000" dirty="0"/>
              <a:t>.</a:t>
            </a:r>
          </a:p>
          <a:p>
            <a:endParaRPr lang="en-US" dirty="0" smtClean="0"/>
          </a:p>
        </p:txBody>
      </p:sp>
      <p:sp>
        <p:nvSpPr>
          <p:cNvPr id="9" name="TextBox 8"/>
          <p:cNvSpPr txBox="1"/>
          <p:nvPr/>
        </p:nvSpPr>
        <p:spPr>
          <a:xfrm>
            <a:off x="1069846" y="4808523"/>
            <a:ext cx="936717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HINT #3:  It </a:t>
            </a:r>
            <a:r>
              <a:rPr lang="en-US" sz="2000" dirty="0" smtClean="0">
                <a:solidFill>
                  <a:srgbClr val="00B0F0"/>
                </a:solidFill>
              </a:rPr>
              <a:t>shares the name </a:t>
            </a:r>
            <a:r>
              <a:rPr lang="en-US" sz="2000" dirty="0" smtClean="0"/>
              <a:t>of the main country where it’s spoken.</a:t>
            </a:r>
            <a:endParaRPr lang="en-US" sz="2000" dirty="0"/>
          </a:p>
        </p:txBody>
      </p:sp>
      <p:sp>
        <p:nvSpPr>
          <p:cNvPr id="13" name="TextBox 12"/>
          <p:cNvSpPr txBox="1"/>
          <p:nvPr/>
        </p:nvSpPr>
        <p:spPr>
          <a:xfrm>
            <a:off x="7904923" y="6299060"/>
            <a:ext cx="36138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Source: www.omniglot.com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254932647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30000"/>
    </mc:Choice>
    <mc:Fallback>
      <p:transition spd="slow" advClick="0" advTm="30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7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75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7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4500"/>
                            </p:stCondLst>
                            <p:childTnLst>
                              <p:par>
                                <p:cTn id="14" presetID="9" presetClass="entr" presetSubtype="0" fill="hold" grpId="0" nodeType="afterEffect">
                                  <p:stCondLst>
                                    <p:cond delay="7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9" grpId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Twodee</a:t>
            </a:r>
            <a:r>
              <a:rPr lang="en-US" dirty="0" smtClean="0"/>
              <a:t> (2013)</a:t>
            </a: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866398" y="3030014"/>
            <a:ext cx="10515600" cy="15660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b="1" dirty="0" smtClean="0"/>
              <a:t>Sometimes, the same sentence can have two or more meanings! Learn about a writing system designed to fix this problem.</a:t>
            </a:r>
            <a:endParaRPr lang="en-US" b="1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24769" y="4375460"/>
            <a:ext cx="1905000" cy="1905000"/>
          </a:xfrm>
          <a:prstGeom prst="rect">
            <a:avLst/>
          </a:prstGeom>
        </p:spPr>
      </p:pic>
      <p:sp>
        <p:nvSpPr>
          <p:cNvPr id="7" name="Right Arrow 6"/>
          <p:cNvSpPr/>
          <p:nvPr/>
        </p:nvSpPr>
        <p:spPr>
          <a:xfrm>
            <a:off x="3392556" y="4705108"/>
            <a:ext cx="2239617" cy="124570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bg2">
                    <a:lumMod val="90000"/>
                    <a:lumOff val="10000"/>
                  </a:schemeClr>
                </a:solidFill>
              </a:rPr>
              <a:t>Try it!</a:t>
            </a:r>
            <a:endParaRPr lang="en-US" sz="2800" b="1" dirty="0">
              <a:solidFill>
                <a:schemeClr val="bg2">
                  <a:lumMod val="90000"/>
                  <a:lumOff val="1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41901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0"/>
    </mc:Choice>
    <mc:Fallback xmlns="">
      <p:transition spd="slow" advClick="0" advTm="20000"/>
    </mc:Fallback>
  </mc:AlternateContent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Yesbot</a:t>
            </a:r>
            <a:r>
              <a:rPr lang="en-US" dirty="0" smtClean="0"/>
              <a:t> (2013)</a:t>
            </a: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866398" y="3030014"/>
            <a:ext cx="10515600" cy="8035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b="1" dirty="0" smtClean="0"/>
              <a:t>Can you make this slightly deranged chat bot smarter?</a:t>
            </a:r>
            <a:endParaRPr lang="en-US" b="1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98265" y="4375460"/>
            <a:ext cx="1905000" cy="1905000"/>
          </a:xfrm>
          <a:prstGeom prst="rect">
            <a:avLst/>
          </a:prstGeom>
        </p:spPr>
      </p:pic>
      <p:sp>
        <p:nvSpPr>
          <p:cNvPr id="7" name="Right Arrow 6"/>
          <p:cNvSpPr/>
          <p:nvPr/>
        </p:nvSpPr>
        <p:spPr>
          <a:xfrm>
            <a:off x="3392556" y="4705108"/>
            <a:ext cx="2239617" cy="124570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bg2">
                    <a:lumMod val="90000"/>
                    <a:lumOff val="10000"/>
                  </a:schemeClr>
                </a:solidFill>
              </a:rPr>
              <a:t>Try it!</a:t>
            </a:r>
            <a:endParaRPr lang="en-US" sz="2800" b="1" dirty="0">
              <a:solidFill>
                <a:schemeClr val="bg2">
                  <a:lumMod val="90000"/>
                  <a:lumOff val="1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90586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0"/>
    </mc:Choice>
    <mc:Fallback xmlns="">
      <p:transition spd="slow" advClick="0" advTm="20000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Springing up Baby (2008)</a:t>
            </a: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866398" y="2925945"/>
            <a:ext cx="10515600" cy="13976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b="1" dirty="0" smtClean="0"/>
              <a:t>Don’t know Hindi? No problem! Learn how machine translation works by decoding the mystery words in this problem.</a:t>
            </a:r>
            <a:endParaRPr lang="en-US" b="1" dirty="0"/>
          </a:p>
        </p:txBody>
      </p:sp>
      <p:sp>
        <p:nvSpPr>
          <p:cNvPr id="6" name="Right Arrow 5"/>
          <p:cNvSpPr/>
          <p:nvPr/>
        </p:nvSpPr>
        <p:spPr>
          <a:xfrm>
            <a:off x="3392556" y="4705108"/>
            <a:ext cx="2239617" cy="124570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bg2">
                    <a:lumMod val="90000"/>
                    <a:lumOff val="10000"/>
                  </a:schemeClr>
                </a:solidFill>
              </a:rPr>
              <a:t>Try it!</a:t>
            </a:r>
            <a:endParaRPr lang="en-US" sz="2800" b="1" dirty="0">
              <a:solidFill>
                <a:schemeClr val="bg2">
                  <a:lumMod val="90000"/>
                  <a:lumOff val="10000"/>
                </a:schemeClr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4198" y="4375460"/>
            <a:ext cx="1905000" cy="190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11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0"/>
    </mc:Choice>
    <mc:Fallback xmlns="">
      <p:transition spd="slow" advClick="0" advTm="20000"/>
    </mc:Fallback>
  </mc:AlternateContent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894522" y="699467"/>
            <a:ext cx="10482469" cy="1493768"/>
          </a:xfrm>
        </p:spPr>
        <p:txBody>
          <a:bodyPr/>
          <a:lstStyle/>
          <a:p>
            <a:pPr algn="ctr"/>
            <a:r>
              <a:rPr lang="en-US" dirty="0" smtClean="0"/>
              <a:t>The North American Computational Linguistics Olympiad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858112" y="2115792"/>
            <a:ext cx="10555288" cy="3636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800" b="1" dirty="0" smtClean="0">
                <a:solidFill>
                  <a:srgbClr val="00B0F0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www.naclo.cs.cmu.edu</a:t>
            </a:r>
            <a:endParaRPr lang="en-US" sz="4800" b="1" dirty="0">
              <a:solidFill>
                <a:srgbClr val="00B0F0"/>
              </a:solidFill>
              <a:effectLst>
                <a:glow rad="63500">
                  <a:schemeClr val="accent1">
                    <a:satMod val="175000"/>
                    <a:alpha val="40000"/>
                  </a:schemeClr>
                </a:glo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36477091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7000"/>
    </mc:Choice>
    <mc:Fallback>
      <p:transition spd="slow" advClick="0" advTm="7000"/>
    </mc:Fallback>
  </mc:AlternateContent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DID YOU KNOW?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800" dirty="0" smtClean="0"/>
              <a:t>English is written left-to-right, but not all languages are!</a:t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>
                <a:solidFill>
                  <a:srgbClr val="00B0F0"/>
                </a:solidFill>
              </a:rPr>
              <a:t>Arabic</a:t>
            </a:r>
            <a:r>
              <a:rPr lang="en-US" sz="2800" dirty="0" smtClean="0"/>
              <a:t> is written right-to-left:</a:t>
            </a:r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endParaRPr lang="en-US" sz="2800" dirty="0" smtClean="0"/>
          </a:p>
          <a:p>
            <a:pPr marL="0" indent="0">
              <a:buNone/>
            </a:pPr>
            <a:endParaRPr lang="en-US" sz="2800" dirty="0" smtClean="0"/>
          </a:p>
          <a:p>
            <a:pPr marL="0" indent="0">
              <a:buNone/>
            </a:pPr>
            <a:r>
              <a:rPr lang="en-US" sz="2800" dirty="0" smtClean="0"/>
              <a:t>And </a:t>
            </a:r>
            <a:r>
              <a:rPr lang="en-US" sz="2800" dirty="0" smtClean="0">
                <a:solidFill>
                  <a:srgbClr val="00B0F0"/>
                </a:solidFill>
              </a:rPr>
              <a:t>Mongolian</a:t>
            </a:r>
            <a:r>
              <a:rPr lang="en-US" sz="2800" dirty="0" smtClean="0"/>
              <a:t> is written up-to-down!</a:t>
            </a:r>
            <a:endParaRPr lang="en-US" sz="2800" dirty="0"/>
          </a:p>
        </p:txBody>
      </p:sp>
      <p:pic>
        <p:nvPicPr>
          <p:cNvPr id="1028" name="Picture 4" descr="File:Arabic albayancalligraphy.svg"/>
          <p:cNvPicPr>
            <a:picLocks noChangeAspect="1" noChangeArrowheads="1"/>
          </p:cNvPicPr>
          <p:nvPr/>
        </p:nvPicPr>
        <p:blipFill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36030" y="3755087"/>
            <a:ext cx="1779588" cy="7834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Left Arrow 3"/>
          <p:cNvSpPr/>
          <p:nvPr/>
        </p:nvSpPr>
        <p:spPr>
          <a:xfrm>
            <a:off x="4964909" y="3918275"/>
            <a:ext cx="1207292" cy="457058"/>
          </a:xfrm>
          <a:prstGeom prst="leftArrow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30" name="Picture 6" descr="File:Mongol khel.svg"/>
          <p:cNvPicPr>
            <a:picLocks noChangeAspect="1" noChangeArrowheads="1"/>
          </p:cNvPicPr>
          <p:nvPr/>
        </p:nvPicPr>
        <p:blipFill>
          <a:blip r:embed="rId3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02063" y="4427795"/>
            <a:ext cx="1080805" cy="19724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Down Arrow 4"/>
          <p:cNvSpPr/>
          <p:nvPr/>
        </p:nvSpPr>
        <p:spPr>
          <a:xfrm>
            <a:off x="9251157" y="4641838"/>
            <a:ext cx="500062" cy="1387487"/>
          </a:xfrm>
          <a:prstGeom prst="downArrow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319096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0"/>
    </mc:Choice>
    <mc:Fallback>
      <p:transition spd="slow" advClick="0" advTm="20000"/>
    </mc:Fallback>
  </mc:AlternateContent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Tree by Any Other Name (2013)</a:t>
            </a: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866398" y="3030014"/>
            <a:ext cx="10515600" cy="168636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b="1" dirty="0" smtClean="0"/>
              <a:t>Use “decision trees” to explain the difference between phrases like “come up with” and “come down with”.</a:t>
            </a:r>
            <a:endParaRPr lang="en-US" b="1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31396" y="4375460"/>
            <a:ext cx="1905000" cy="1905000"/>
          </a:xfrm>
          <a:prstGeom prst="rect">
            <a:avLst/>
          </a:prstGeom>
        </p:spPr>
      </p:pic>
      <p:sp>
        <p:nvSpPr>
          <p:cNvPr id="7" name="Right Arrow 6"/>
          <p:cNvSpPr/>
          <p:nvPr/>
        </p:nvSpPr>
        <p:spPr>
          <a:xfrm>
            <a:off x="3392556" y="4705108"/>
            <a:ext cx="2239617" cy="124570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bg2">
                    <a:lumMod val="90000"/>
                    <a:lumOff val="10000"/>
                  </a:schemeClr>
                </a:solidFill>
              </a:rPr>
              <a:t>Try it!</a:t>
            </a:r>
            <a:endParaRPr lang="en-US" sz="2800" b="1" dirty="0">
              <a:solidFill>
                <a:schemeClr val="bg2">
                  <a:lumMod val="90000"/>
                  <a:lumOff val="1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64933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0"/>
    </mc:Choice>
    <mc:Fallback xmlns="">
      <p:transition spd="slow" advClick="0" advTm="20000"/>
    </mc:Fallback>
  </mc:AlternateContent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Grice’s </a:t>
            </a:r>
            <a:r>
              <a:rPr lang="en-US" dirty="0" err="1" smtClean="0"/>
              <a:t>Grifter</a:t>
            </a:r>
            <a:r>
              <a:rPr lang="en-US" dirty="0" smtClean="0"/>
              <a:t> Gadgets (2013)</a:t>
            </a: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866398" y="3030014"/>
            <a:ext cx="10515600" cy="13976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b="1" dirty="0" smtClean="0"/>
              <a:t>You have a flying robot that helps you cheat at card games, but how can you program it to give you better hints?</a:t>
            </a:r>
            <a:endParaRPr lang="en-US" b="1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78387" y="4375460"/>
            <a:ext cx="1905000" cy="1905000"/>
          </a:xfrm>
          <a:prstGeom prst="rect">
            <a:avLst/>
          </a:prstGeom>
        </p:spPr>
      </p:pic>
      <p:sp>
        <p:nvSpPr>
          <p:cNvPr id="7" name="Right Arrow 6"/>
          <p:cNvSpPr/>
          <p:nvPr/>
        </p:nvSpPr>
        <p:spPr>
          <a:xfrm>
            <a:off x="3392556" y="4705108"/>
            <a:ext cx="2239617" cy="124570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bg2">
                    <a:lumMod val="90000"/>
                    <a:lumOff val="10000"/>
                  </a:schemeClr>
                </a:solidFill>
              </a:rPr>
              <a:t>Try it!</a:t>
            </a:r>
            <a:endParaRPr lang="en-US" sz="2800" b="1" dirty="0">
              <a:solidFill>
                <a:schemeClr val="bg2">
                  <a:lumMod val="90000"/>
                  <a:lumOff val="1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83835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0"/>
    </mc:Choice>
    <mc:Fallback xmlns="">
      <p:transition spd="slow" advClick="0" advTm="20000"/>
    </mc:Fallback>
  </mc:AlternateContent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784926" y="442217"/>
            <a:ext cx="10058400" cy="71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Here are some </a:t>
            </a:r>
            <a:r>
              <a:rPr lang="en-US" dirty="0" smtClean="0"/>
              <a:t>dates</a:t>
            </a:r>
            <a:r>
              <a:rPr lang="en-US" dirty="0" smtClean="0"/>
              <a:t> </a:t>
            </a:r>
            <a:r>
              <a:rPr lang="en-US" dirty="0" smtClean="0"/>
              <a:t>in </a:t>
            </a:r>
            <a:r>
              <a:rPr lang="en-US" dirty="0" smtClean="0">
                <a:solidFill>
                  <a:srgbClr val="00B0F0"/>
                </a:solidFill>
              </a:rPr>
              <a:t>Swahili</a:t>
            </a:r>
            <a:r>
              <a:rPr lang="en-US" dirty="0" smtClean="0"/>
              <a:t>, </a:t>
            </a:r>
            <a:r>
              <a:rPr lang="en-US" dirty="0" smtClean="0"/>
              <a:t>a language spoken in </a:t>
            </a:r>
            <a:r>
              <a:rPr lang="en-US" dirty="0" smtClean="0"/>
              <a:t>eastern Africa, and their English translations in</a:t>
            </a:r>
            <a:r>
              <a:rPr lang="en-US" dirty="0" smtClean="0">
                <a:solidFill>
                  <a:srgbClr val="00B0F0"/>
                </a:solidFill>
              </a:rPr>
              <a:t> random </a:t>
            </a:r>
            <a:r>
              <a:rPr lang="en-US" dirty="0" smtClean="0"/>
              <a:t>order:</a:t>
            </a:r>
            <a:endParaRPr lang="en-US" dirty="0" smtClean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931695" y="5939180"/>
            <a:ext cx="10058400" cy="4561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 pitchFamily="2" charset="2"/>
              <a:buNone/>
            </a:pPr>
            <a:r>
              <a:rPr lang="en-US" dirty="0" smtClean="0"/>
              <a:t>Can you </a:t>
            </a:r>
            <a:r>
              <a:rPr lang="en-US" dirty="0" smtClean="0">
                <a:solidFill>
                  <a:srgbClr val="00B0F0"/>
                </a:solidFill>
              </a:rPr>
              <a:t>matc</a:t>
            </a:r>
            <a:r>
              <a:rPr lang="en-US" dirty="0" smtClean="0">
                <a:solidFill>
                  <a:srgbClr val="00B0F0"/>
                </a:solidFill>
              </a:rPr>
              <a:t>h</a:t>
            </a:r>
            <a:r>
              <a:rPr lang="en-US" dirty="0" smtClean="0"/>
              <a:t> the Swahili dates to their English translations?</a:t>
            </a:r>
            <a:endParaRPr lang="en-US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837934" y="1570610"/>
            <a:ext cx="4792417" cy="38164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err="1">
                <a:solidFill>
                  <a:srgbClr val="00B0F0"/>
                </a:solidFill>
              </a:rPr>
              <a:t>t</a:t>
            </a:r>
            <a:r>
              <a:rPr lang="en-US" sz="2200" dirty="0" err="1" smtClean="0">
                <a:solidFill>
                  <a:srgbClr val="00B0F0"/>
                </a:solidFill>
              </a:rPr>
              <a:t>arehe</a:t>
            </a:r>
            <a:r>
              <a:rPr lang="en-US" sz="2200" dirty="0" smtClean="0">
                <a:solidFill>
                  <a:srgbClr val="00B0F0"/>
                </a:solidFill>
              </a:rPr>
              <a:t> </a:t>
            </a:r>
            <a:r>
              <a:rPr lang="en-US" sz="2200" dirty="0" err="1" smtClean="0">
                <a:solidFill>
                  <a:srgbClr val="00B0F0"/>
                </a:solidFill>
              </a:rPr>
              <a:t>tatu</a:t>
            </a:r>
            <a:r>
              <a:rPr lang="en-US" sz="2200" dirty="0" smtClean="0">
                <a:solidFill>
                  <a:srgbClr val="00B0F0"/>
                </a:solidFill>
              </a:rPr>
              <a:t> </a:t>
            </a:r>
            <a:r>
              <a:rPr lang="en-US" sz="2200" dirty="0" err="1" smtClean="0">
                <a:solidFill>
                  <a:srgbClr val="00B0F0"/>
                </a:solidFill>
              </a:rPr>
              <a:t>Disemba</a:t>
            </a:r>
            <a:r>
              <a:rPr lang="en-US" sz="2200" dirty="0" smtClean="0">
                <a:solidFill>
                  <a:srgbClr val="00B0F0"/>
                </a:solidFill>
              </a:rPr>
              <a:t> </a:t>
            </a:r>
            <a:r>
              <a:rPr lang="en-US" sz="2200" dirty="0" err="1" smtClean="0">
                <a:solidFill>
                  <a:srgbClr val="00B0F0"/>
                </a:solidFill>
              </a:rPr>
              <a:t>jumamosi</a:t>
            </a:r>
            <a:r>
              <a:rPr lang="en-US" sz="2200" dirty="0" smtClean="0">
                <a:solidFill>
                  <a:srgbClr val="00B0F0"/>
                </a:solidFill>
              </a:rPr>
              <a:t>	</a:t>
            </a:r>
            <a:br>
              <a:rPr lang="en-US" sz="2200" dirty="0" smtClean="0">
                <a:solidFill>
                  <a:srgbClr val="00B0F0"/>
                </a:solidFill>
              </a:rPr>
            </a:br>
            <a:r>
              <a:rPr lang="en-US" sz="2200" dirty="0" smtClean="0">
                <a:solidFill>
                  <a:srgbClr val="00B0F0"/>
                </a:solidFill>
              </a:rPr>
              <a:t/>
            </a:r>
            <a:br>
              <a:rPr lang="en-US" sz="2200" dirty="0" smtClean="0">
                <a:solidFill>
                  <a:srgbClr val="00B0F0"/>
                </a:solidFill>
              </a:rPr>
            </a:br>
            <a:r>
              <a:rPr lang="en-US" sz="2200" dirty="0" err="1">
                <a:solidFill>
                  <a:srgbClr val="00B0F0"/>
                </a:solidFill>
              </a:rPr>
              <a:t>t</a:t>
            </a:r>
            <a:r>
              <a:rPr lang="en-US" sz="2200" dirty="0" err="1" smtClean="0">
                <a:solidFill>
                  <a:srgbClr val="00B0F0"/>
                </a:solidFill>
              </a:rPr>
              <a:t>arehe</a:t>
            </a:r>
            <a:r>
              <a:rPr lang="en-US" sz="2200" dirty="0" smtClean="0">
                <a:solidFill>
                  <a:srgbClr val="00B0F0"/>
                </a:solidFill>
              </a:rPr>
              <a:t> pili </a:t>
            </a:r>
            <a:r>
              <a:rPr lang="en-US" sz="2200" dirty="0" err="1" smtClean="0">
                <a:solidFill>
                  <a:srgbClr val="00B0F0"/>
                </a:solidFill>
              </a:rPr>
              <a:t>Aprili</a:t>
            </a:r>
            <a:r>
              <a:rPr lang="en-US" sz="2200" dirty="0" smtClean="0">
                <a:solidFill>
                  <a:srgbClr val="00B0F0"/>
                </a:solidFill>
              </a:rPr>
              <a:t> </a:t>
            </a:r>
            <a:r>
              <a:rPr lang="en-US" sz="2200" dirty="0" err="1" smtClean="0">
                <a:solidFill>
                  <a:srgbClr val="00B0F0"/>
                </a:solidFill>
              </a:rPr>
              <a:t>jumanne</a:t>
            </a:r>
            <a:r>
              <a:rPr lang="en-US" sz="2200" dirty="0" smtClean="0">
                <a:solidFill>
                  <a:srgbClr val="00B0F0"/>
                </a:solidFill>
              </a:rPr>
              <a:t>	</a:t>
            </a:r>
            <a:br>
              <a:rPr lang="en-US" sz="2200" dirty="0" smtClean="0">
                <a:solidFill>
                  <a:srgbClr val="00B0F0"/>
                </a:solidFill>
              </a:rPr>
            </a:br>
            <a:r>
              <a:rPr lang="en-US" sz="2200" dirty="0" smtClean="0">
                <a:solidFill>
                  <a:srgbClr val="00B0F0"/>
                </a:solidFill>
              </a:rPr>
              <a:t/>
            </a:r>
            <a:br>
              <a:rPr lang="en-US" sz="2200" dirty="0" smtClean="0">
                <a:solidFill>
                  <a:srgbClr val="00B0F0"/>
                </a:solidFill>
              </a:rPr>
            </a:br>
            <a:r>
              <a:rPr lang="en-US" sz="2200" dirty="0" err="1">
                <a:solidFill>
                  <a:srgbClr val="00B0F0"/>
                </a:solidFill>
              </a:rPr>
              <a:t>t</a:t>
            </a:r>
            <a:r>
              <a:rPr lang="en-US" sz="2200" dirty="0" err="1" smtClean="0">
                <a:solidFill>
                  <a:srgbClr val="00B0F0"/>
                </a:solidFill>
              </a:rPr>
              <a:t>arehe</a:t>
            </a:r>
            <a:r>
              <a:rPr lang="en-US" sz="2200" dirty="0" smtClean="0">
                <a:solidFill>
                  <a:srgbClr val="00B0F0"/>
                </a:solidFill>
              </a:rPr>
              <a:t> </a:t>
            </a:r>
            <a:r>
              <a:rPr lang="en-US" sz="2200" dirty="0" err="1" smtClean="0">
                <a:solidFill>
                  <a:srgbClr val="00B0F0"/>
                </a:solidFill>
              </a:rPr>
              <a:t>nne</a:t>
            </a:r>
            <a:r>
              <a:rPr lang="en-US" sz="2200" dirty="0" smtClean="0">
                <a:solidFill>
                  <a:srgbClr val="00B0F0"/>
                </a:solidFill>
              </a:rPr>
              <a:t> </a:t>
            </a:r>
            <a:r>
              <a:rPr lang="en-US" sz="2200" dirty="0" err="1" smtClean="0">
                <a:solidFill>
                  <a:srgbClr val="00B0F0"/>
                </a:solidFill>
              </a:rPr>
              <a:t>Aprili</a:t>
            </a:r>
            <a:r>
              <a:rPr lang="en-US" sz="2200" dirty="0" smtClean="0">
                <a:solidFill>
                  <a:srgbClr val="00B0F0"/>
                </a:solidFill>
              </a:rPr>
              <a:t> </a:t>
            </a:r>
            <a:r>
              <a:rPr lang="en-US" sz="2200" dirty="0" err="1" smtClean="0">
                <a:solidFill>
                  <a:srgbClr val="00B0F0"/>
                </a:solidFill>
              </a:rPr>
              <a:t>jumanne</a:t>
            </a:r>
            <a:r>
              <a:rPr lang="en-US" sz="2200" dirty="0" smtClean="0">
                <a:solidFill>
                  <a:srgbClr val="00B0F0"/>
                </a:solidFill>
              </a:rPr>
              <a:t>	</a:t>
            </a:r>
            <a:endParaRPr lang="en-US" sz="2200" dirty="0" smtClean="0">
              <a:solidFill>
                <a:srgbClr val="00B0F0"/>
              </a:solidFill>
            </a:endParaRPr>
          </a:p>
          <a:p>
            <a:endParaRPr lang="en-US" sz="2200" dirty="0">
              <a:solidFill>
                <a:srgbClr val="00B0F0"/>
              </a:solidFill>
            </a:endParaRPr>
          </a:p>
          <a:p>
            <a:r>
              <a:rPr lang="en-US" sz="2200" dirty="0" err="1">
                <a:solidFill>
                  <a:srgbClr val="00B0F0"/>
                </a:solidFill>
              </a:rPr>
              <a:t>t</a:t>
            </a:r>
            <a:r>
              <a:rPr lang="en-US" sz="2200" dirty="0" err="1" smtClean="0">
                <a:solidFill>
                  <a:srgbClr val="00B0F0"/>
                </a:solidFill>
              </a:rPr>
              <a:t>arehe</a:t>
            </a:r>
            <a:r>
              <a:rPr lang="en-US" sz="2200" dirty="0" smtClean="0">
                <a:solidFill>
                  <a:srgbClr val="00B0F0"/>
                </a:solidFill>
              </a:rPr>
              <a:t> </a:t>
            </a:r>
            <a:r>
              <a:rPr lang="en-US" sz="2200" dirty="0" err="1" smtClean="0">
                <a:solidFill>
                  <a:srgbClr val="00B0F0"/>
                </a:solidFill>
              </a:rPr>
              <a:t>tano</a:t>
            </a:r>
            <a:r>
              <a:rPr lang="en-US" sz="2200" dirty="0" smtClean="0">
                <a:solidFill>
                  <a:srgbClr val="00B0F0"/>
                </a:solidFill>
              </a:rPr>
              <a:t> </a:t>
            </a:r>
            <a:r>
              <a:rPr lang="en-US" sz="2200" dirty="0" err="1" smtClean="0">
                <a:solidFill>
                  <a:srgbClr val="00B0F0"/>
                </a:solidFill>
              </a:rPr>
              <a:t>Oktoba</a:t>
            </a:r>
            <a:r>
              <a:rPr lang="en-US" sz="2200" dirty="0" smtClean="0">
                <a:solidFill>
                  <a:srgbClr val="00B0F0"/>
                </a:solidFill>
              </a:rPr>
              <a:t> </a:t>
            </a:r>
            <a:r>
              <a:rPr lang="en-US" sz="2200" dirty="0" err="1" smtClean="0">
                <a:solidFill>
                  <a:srgbClr val="00B0F0"/>
                </a:solidFill>
              </a:rPr>
              <a:t>jumapili</a:t>
            </a:r>
            <a:r>
              <a:rPr lang="en-US" sz="2200" dirty="0" smtClean="0">
                <a:solidFill>
                  <a:srgbClr val="00B0F0"/>
                </a:solidFill>
              </a:rPr>
              <a:t>	</a:t>
            </a:r>
          </a:p>
          <a:p>
            <a:endParaRPr lang="en-US" sz="2200" dirty="0">
              <a:solidFill>
                <a:srgbClr val="00B0F0"/>
              </a:solidFill>
            </a:endParaRPr>
          </a:p>
          <a:p>
            <a:r>
              <a:rPr lang="en-US" sz="2200" dirty="0" err="1">
                <a:solidFill>
                  <a:srgbClr val="00B0F0"/>
                </a:solidFill>
              </a:rPr>
              <a:t>t</a:t>
            </a:r>
            <a:r>
              <a:rPr lang="en-US" sz="2200" dirty="0" err="1" smtClean="0">
                <a:solidFill>
                  <a:srgbClr val="00B0F0"/>
                </a:solidFill>
              </a:rPr>
              <a:t>arehe</a:t>
            </a:r>
            <a:r>
              <a:rPr lang="en-US" sz="2200" dirty="0" smtClean="0">
                <a:solidFill>
                  <a:srgbClr val="00B0F0"/>
                </a:solidFill>
              </a:rPr>
              <a:t> </a:t>
            </a:r>
            <a:r>
              <a:rPr lang="en-US" sz="2200" dirty="0" err="1" smtClean="0">
                <a:solidFill>
                  <a:srgbClr val="00B0F0"/>
                </a:solidFill>
              </a:rPr>
              <a:t>tano</a:t>
            </a:r>
            <a:r>
              <a:rPr lang="en-US" sz="2200" dirty="0" smtClean="0">
                <a:solidFill>
                  <a:srgbClr val="00B0F0"/>
                </a:solidFill>
              </a:rPr>
              <a:t> </a:t>
            </a:r>
            <a:r>
              <a:rPr lang="en-US" sz="2200" dirty="0" err="1" smtClean="0">
                <a:solidFill>
                  <a:srgbClr val="00B0F0"/>
                </a:solidFill>
              </a:rPr>
              <a:t>Oktoba</a:t>
            </a:r>
            <a:r>
              <a:rPr lang="en-US" sz="2200" dirty="0" smtClean="0">
                <a:solidFill>
                  <a:srgbClr val="00B0F0"/>
                </a:solidFill>
              </a:rPr>
              <a:t> </a:t>
            </a:r>
            <a:r>
              <a:rPr lang="en-US" sz="2200" dirty="0" err="1" smtClean="0">
                <a:solidFill>
                  <a:srgbClr val="00B0F0"/>
                </a:solidFill>
              </a:rPr>
              <a:t>jumatatu</a:t>
            </a:r>
            <a:endParaRPr lang="en-US" sz="2200" dirty="0" smtClean="0">
              <a:solidFill>
                <a:srgbClr val="00B0F0"/>
              </a:solidFill>
            </a:endParaRPr>
          </a:p>
          <a:p>
            <a:endParaRPr lang="en-US" sz="2200" dirty="0">
              <a:solidFill>
                <a:srgbClr val="00B0F0"/>
              </a:solidFill>
            </a:endParaRPr>
          </a:p>
          <a:p>
            <a:r>
              <a:rPr lang="en-US" sz="2200" dirty="0" err="1">
                <a:solidFill>
                  <a:srgbClr val="00B0F0"/>
                </a:solidFill>
              </a:rPr>
              <a:t>t</a:t>
            </a:r>
            <a:r>
              <a:rPr lang="en-US" sz="2200" dirty="0" err="1" smtClean="0">
                <a:solidFill>
                  <a:srgbClr val="00B0F0"/>
                </a:solidFill>
              </a:rPr>
              <a:t>arehe</a:t>
            </a:r>
            <a:r>
              <a:rPr lang="en-US" sz="2200" dirty="0" smtClean="0">
                <a:solidFill>
                  <a:srgbClr val="00B0F0"/>
                </a:solidFill>
              </a:rPr>
              <a:t> </a:t>
            </a:r>
            <a:r>
              <a:rPr lang="en-US" sz="2200" dirty="0" err="1" smtClean="0">
                <a:solidFill>
                  <a:srgbClr val="00B0F0"/>
                </a:solidFill>
              </a:rPr>
              <a:t>tano</a:t>
            </a:r>
            <a:r>
              <a:rPr lang="en-US" sz="2200" dirty="0" smtClean="0">
                <a:solidFill>
                  <a:srgbClr val="00B0F0"/>
                </a:solidFill>
              </a:rPr>
              <a:t> </a:t>
            </a:r>
            <a:r>
              <a:rPr lang="en-US" sz="2200" dirty="0" err="1" smtClean="0">
                <a:solidFill>
                  <a:srgbClr val="00B0F0"/>
                </a:solidFill>
              </a:rPr>
              <a:t>Oktoba</a:t>
            </a:r>
            <a:r>
              <a:rPr lang="en-US" sz="2200" dirty="0" smtClean="0">
                <a:solidFill>
                  <a:srgbClr val="00B0F0"/>
                </a:solidFill>
              </a:rPr>
              <a:t> </a:t>
            </a:r>
            <a:r>
              <a:rPr lang="en-US" sz="2200" dirty="0" err="1" smtClean="0">
                <a:solidFill>
                  <a:srgbClr val="00B0F0"/>
                </a:solidFill>
              </a:rPr>
              <a:t>jumatano</a:t>
            </a:r>
            <a:endParaRPr lang="en-US" sz="2200" dirty="0">
              <a:solidFill>
                <a:srgbClr val="00B0F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229474" y="1636871"/>
            <a:ext cx="4792417" cy="38164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/>
              <a:t>A. Monday, October 5th</a:t>
            </a:r>
            <a:r>
              <a:rPr lang="en-US" sz="2200" dirty="0" smtClean="0"/>
              <a:t>	</a:t>
            </a:r>
            <a:br>
              <a:rPr lang="en-US" sz="2200" dirty="0" smtClean="0"/>
            </a:br>
            <a:r>
              <a:rPr lang="en-US" sz="2200" dirty="0" smtClean="0"/>
              <a:t/>
            </a:r>
            <a:br>
              <a:rPr lang="en-US" sz="2200" dirty="0" smtClean="0"/>
            </a:br>
            <a:r>
              <a:rPr lang="en-US" sz="2200" dirty="0" smtClean="0"/>
              <a:t>B. </a:t>
            </a:r>
            <a:r>
              <a:rPr lang="en-US" sz="2200" dirty="0" smtClean="0"/>
              <a:t>Wednesday, October 5th</a:t>
            </a:r>
            <a:r>
              <a:rPr lang="en-US" sz="2200" dirty="0" smtClean="0"/>
              <a:t>	</a:t>
            </a:r>
            <a:br>
              <a:rPr lang="en-US" sz="2200" dirty="0" smtClean="0"/>
            </a:br>
            <a:r>
              <a:rPr lang="en-US" sz="2200" dirty="0" smtClean="0"/>
              <a:t/>
            </a:r>
            <a:br>
              <a:rPr lang="en-US" sz="2200" dirty="0" smtClean="0"/>
            </a:br>
            <a:r>
              <a:rPr lang="en-US" sz="2200" dirty="0" smtClean="0"/>
              <a:t>C. </a:t>
            </a:r>
            <a:r>
              <a:rPr lang="en-US" sz="2200" dirty="0" smtClean="0"/>
              <a:t>Sunday, October 5th</a:t>
            </a:r>
            <a:r>
              <a:rPr lang="en-US" sz="2200" dirty="0" smtClean="0"/>
              <a:t>	</a:t>
            </a:r>
            <a:endParaRPr lang="en-US" sz="2200" dirty="0" smtClean="0"/>
          </a:p>
          <a:p>
            <a:endParaRPr lang="en-US" sz="2200" dirty="0"/>
          </a:p>
          <a:p>
            <a:r>
              <a:rPr lang="en-US" sz="2200" dirty="0" smtClean="0"/>
              <a:t>D. Tuesday, April 2nd</a:t>
            </a:r>
            <a:r>
              <a:rPr lang="en-US" sz="2200" dirty="0" smtClean="0"/>
              <a:t>	</a:t>
            </a:r>
          </a:p>
          <a:p>
            <a:endParaRPr lang="en-US" sz="2200" dirty="0"/>
          </a:p>
          <a:p>
            <a:r>
              <a:rPr lang="en-US" sz="2200" dirty="0" smtClean="0"/>
              <a:t>E. Tuesday, April 4th</a:t>
            </a:r>
          </a:p>
          <a:p>
            <a:endParaRPr lang="en-US" sz="2200" dirty="0"/>
          </a:p>
          <a:p>
            <a:r>
              <a:rPr lang="en-US" sz="2200" dirty="0" smtClean="0"/>
              <a:t>F. Saturday, December 3rd</a:t>
            </a:r>
            <a:endParaRPr lang="en-US" sz="2200" dirty="0"/>
          </a:p>
        </p:txBody>
      </p:sp>
      <p:grpSp>
        <p:nvGrpSpPr>
          <p:cNvPr id="13" name="Group 12"/>
          <p:cNvGrpSpPr/>
          <p:nvPr/>
        </p:nvGrpSpPr>
        <p:grpSpPr>
          <a:xfrm>
            <a:off x="4373217" y="1793081"/>
            <a:ext cx="2884833" cy="3538880"/>
            <a:chOff x="4373217" y="1793081"/>
            <a:chExt cx="2884833" cy="3538880"/>
          </a:xfrm>
        </p:grpSpPr>
        <p:cxnSp>
          <p:nvCxnSpPr>
            <p:cNvPr id="9" name="Straight Connector 8"/>
            <p:cNvCxnSpPr/>
            <p:nvPr/>
          </p:nvCxnSpPr>
          <p:spPr>
            <a:xfrm>
              <a:off x="5209674" y="1793081"/>
              <a:ext cx="1864896" cy="3464719"/>
            </a:xfrm>
            <a:prstGeom prst="line">
              <a:avLst/>
            </a:prstGeom>
            <a:ln w="38100">
              <a:solidFill>
                <a:srgbClr val="3E72F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>
              <a:off x="4373217" y="2518643"/>
              <a:ext cx="2884833" cy="1349936"/>
            </a:xfrm>
            <a:prstGeom prst="line">
              <a:avLst/>
            </a:prstGeom>
            <a:ln w="38100">
              <a:solidFill>
                <a:srgbClr val="3E72F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>
              <a:off x="4552122" y="3203972"/>
              <a:ext cx="2677352" cy="1368499"/>
            </a:xfrm>
            <a:prstGeom prst="line">
              <a:avLst/>
            </a:prstGeom>
            <a:ln w="38100">
              <a:solidFill>
                <a:srgbClr val="3E72F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flipV="1">
              <a:off x="4972050" y="3203972"/>
              <a:ext cx="2257424" cy="682228"/>
            </a:xfrm>
            <a:prstGeom prst="line">
              <a:avLst/>
            </a:prstGeom>
            <a:ln w="38100">
              <a:solidFill>
                <a:srgbClr val="3E72F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V="1">
              <a:off x="5093494" y="1828801"/>
              <a:ext cx="2135980" cy="2703442"/>
            </a:xfrm>
            <a:prstGeom prst="line">
              <a:avLst/>
            </a:prstGeom>
            <a:ln w="38100">
              <a:solidFill>
                <a:srgbClr val="3E72F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flipV="1">
              <a:off x="5093494" y="2436020"/>
              <a:ext cx="2043112" cy="2895941"/>
            </a:xfrm>
            <a:prstGeom prst="line">
              <a:avLst/>
            </a:prstGeom>
            <a:ln w="38100">
              <a:solidFill>
                <a:srgbClr val="3E72F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7" name="TextBox 26"/>
          <p:cNvSpPr txBox="1"/>
          <p:nvPr/>
        </p:nvSpPr>
        <p:spPr>
          <a:xfrm>
            <a:off x="6698974" y="6325051"/>
            <a:ext cx="47126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Source:</a:t>
            </a:r>
            <a:r>
              <a:rPr lang="en-US" i="1" dirty="0" smtClean="0">
                <a:cs typeface="Times New Roman"/>
              </a:rPr>
              <a:t>  A</a:t>
            </a:r>
            <a:r>
              <a:rPr lang="en-US" i="1" dirty="0">
                <a:cs typeface="Times New Roman"/>
              </a:rPr>
              <a:t>. N.</a:t>
            </a:r>
            <a:r>
              <a:rPr lang="en-US" i="1" spc="-10" dirty="0">
                <a:cs typeface="Times New Roman"/>
              </a:rPr>
              <a:t> </a:t>
            </a:r>
            <a:r>
              <a:rPr lang="en-US" i="1" spc="-5" dirty="0" err="1" smtClean="0">
                <a:cs typeface="Times New Roman"/>
              </a:rPr>
              <a:t>Zhurinsky</a:t>
            </a:r>
            <a:r>
              <a:rPr lang="en-US" i="1" spc="-5" dirty="0" smtClean="0">
                <a:cs typeface="Times New Roman"/>
              </a:rPr>
              <a:t>, </a:t>
            </a:r>
            <a:r>
              <a:rPr lang="en-US" i="1" dirty="0" smtClean="0">
                <a:cs typeface="Times New Roman"/>
              </a:rPr>
              <a:t>Valentin </a:t>
            </a:r>
            <a:r>
              <a:rPr lang="en-US" i="1" dirty="0" err="1">
                <a:cs typeface="Times New Roman"/>
              </a:rPr>
              <a:t>Vydrin</a:t>
            </a:r>
            <a:endParaRPr lang="en-US" i="1" dirty="0"/>
          </a:p>
        </p:txBody>
      </p:sp>
      <p:sp>
        <p:nvSpPr>
          <p:cNvPr id="14" name="Rectangular Callout 13"/>
          <p:cNvSpPr/>
          <p:nvPr/>
        </p:nvSpPr>
        <p:spPr>
          <a:xfrm>
            <a:off x="4727397" y="1017372"/>
            <a:ext cx="2173458" cy="1648325"/>
          </a:xfrm>
          <a:prstGeom prst="wedgeRect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Thirty seconds left!</a:t>
            </a:r>
            <a:endParaRPr lang="en-US" b="1" dirty="0"/>
          </a:p>
        </p:txBody>
      </p:sp>
      <p:sp>
        <p:nvSpPr>
          <p:cNvPr id="20" name="Rectangular Callout 19"/>
          <p:cNvSpPr/>
          <p:nvPr/>
        </p:nvSpPr>
        <p:spPr>
          <a:xfrm>
            <a:off x="4908792" y="1096297"/>
            <a:ext cx="2173458" cy="1648325"/>
          </a:xfrm>
          <a:prstGeom prst="wedgeRect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One minute left!</a:t>
            </a:r>
            <a:endParaRPr lang="en-US" b="1" dirty="0"/>
          </a:p>
        </p:txBody>
      </p:sp>
      <p:sp>
        <p:nvSpPr>
          <p:cNvPr id="22" name="Rectangular Callout 21"/>
          <p:cNvSpPr/>
          <p:nvPr/>
        </p:nvSpPr>
        <p:spPr>
          <a:xfrm>
            <a:off x="5043464" y="1235621"/>
            <a:ext cx="2173458" cy="1648325"/>
          </a:xfrm>
          <a:prstGeom prst="wedgeRect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Two minutes left!</a:t>
            </a:r>
            <a:endParaRPr lang="en-US" b="1" dirty="0"/>
          </a:p>
        </p:txBody>
      </p:sp>
      <p:sp>
        <p:nvSpPr>
          <p:cNvPr id="25" name="Rectangular Callout 24"/>
          <p:cNvSpPr/>
          <p:nvPr/>
        </p:nvSpPr>
        <p:spPr>
          <a:xfrm>
            <a:off x="5250802" y="1390871"/>
            <a:ext cx="2173458" cy="1648325"/>
          </a:xfrm>
          <a:prstGeom prst="wedgeRect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Three minutes left!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69259213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00"/>
    </mc:Choice>
    <mc:Fallback>
      <p:transition spd="slow" advClick="0" advTm="200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9" presetClass="exit" presetSubtype="0" fill="hold" grpId="1" nodeType="after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5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59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4500"/>
                            </p:stCondLst>
                            <p:childTnLst>
                              <p:par>
                                <p:cTn id="17" presetID="9" presetClass="exit" presetSubtype="0" fill="hold" grpId="1" nodeType="after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8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675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59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27500"/>
                            </p:stCondLst>
                            <p:childTnLst>
                              <p:par>
                                <p:cTn id="25" presetID="9" presetClass="exit" presetSubtype="0" fill="hold" grpId="1" nodeType="after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6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305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61500"/>
                            </p:stCondLst>
                            <p:childTnLst>
                              <p:par>
                                <p:cTn id="33" presetID="9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4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62500"/>
                            </p:stCondLst>
                            <p:childTnLst>
                              <p:par>
                                <p:cTn id="37" presetID="1" presetClass="entr" presetSubtype="0" fill="hold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4" grpId="1" animBg="1"/>
      <p:bldP spid="20" grpId="0" animBg="1"/>
      <p:bldP spid="20" grpId="1" animBg="1"/>
      <p:bldP spid="22" grpId="0" animBg="1"/>
      <p:bldP spid="22" grpId="1" animBg="1"/>
      <p:bldP spid="25" grpId="0" animBg="1"/>
      <p:bldP spid="25" grpId="1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Fakepapershelfmaker</a:t>
            </a:r>
            <a:r>
              <a:rPr lang="en-US" dirty="0" smtClean="0"/>
              <a:t> (2008)</a:t>
            </a: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866398" y="3030014"/>
            <a:ext cx="10515600" cy="803527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b="1" dirty="0" smtClean="0"/>
              <a:t>See how a data structure called a tree can help you understand Japanese.</a:t>
            </a:r>
            <a:endParaRPr lang="en-US" b="1" dirty="0"/>
          </a:p>
        </p:txBody>
      </p:sp>
      <p:sp>
        <p:nvSpPr>
          <p:cNvPr id="6" name="Right Arrow 5"/>
          <p:cNvSpPr/>
          <p:nvPr/>
        </p:nvSpPr>
        <p:spPr>
          <a:xfrm>
            <a:off x="3392556" y="4705108"/>
            <a:ext cx="2239617" cy="124570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bg2">
                    <a:lumMod val="90000"/>
                    <a:lumOff val="10000"/>
                  </a:schemeClr>
                </a:solidFill>
              </a:rPr>
              <a:t>Try it!</a:t>
            </a:r>
            <a:endParaRPr lang="en-US" sz="2800" b="1" dirty="0">
              <a:solidFill>
                <a:schemeClr val="bg2">
                  <a:lumMod val="90000"/>
                  <a:lumOff val="10000"/>
                </a:schemeClr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44648" y="4375460"/>
            <a:ext cx="1905000" cy="190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10973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0"/>
    </mc:Choice>
    <mc:Fallback xmlns="">
      <p:transition spd="slow" advClick="0" advTm="20000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894522" y="699467"/>
            <a:ext cx="10482469" cy="1493768"/>
          </a:xfrm>
        </p:spPr>
        <p:txBody>
          <a:bodyPr/>
          <a:lstStyle/>
          <a:p>
            <a:pPr algn="ctr"/>
            <a:r>
              <a:rPr lang="en-US" dirty="0" smtClean="0"/>
              <a:t>The North American Computational Linguistics Olympiad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858112" y="2115792"/>
            <a:ext cx="10555288" cy="3636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800" b="1" dirty="0" smtClean="0">
                <a:solidFill>
                  <a:srgbClr val="00B0F0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www.naclo.cs.cmu.edu</a:t>
            </a:r>
            <a:endParaRPr lang="en-US" sz="4800" b="1" dirty="0">
              <a:solidFill>
                <a:srgbClr val="00B0F0"/>
              </a:solidFill>
              <a:effectLst>
                <a:glow rad="63500">
                  <a:schemeClr val="accent1">
                    <a:satMod val="175000"/>
                    <a:alpha val="40000"/>
                  </a:schemeClr>
                </a:glo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31470035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7000"/>
    </mc:Choice>
    <mc:Fallback>
      <p:transition spd="slow" advClick="0" advTm="7000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Thorny Stems (2008)</a:t>
            </a: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16227" y="3030014"/>
            <a:ext cx="10979426" cy="17344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b="1" dirty="0" smtClean="0"/>
              <a:t>“Stemmers” help search engines work by chopping suffixes off of words (ex. walk, walking, walked…). Can you fix this one?</a:t>
            </a:r>
            <a:endParaRPr lang="en-US" b="1" dirty="0"/>
          </a:p>
        </p:txBody>
      </p:sp>
      <p:sp>
        <p:nvSpPr>
          <p:cNvPr id="6" name="Right Arrow 5"/>
          <p:cNvSpPr/>
          <p:nvPr/>
        </p:nvSpPr>
        <p:spPr>
          <a:xfrm>
            <a:off x="3392556" y="4705108"/>
            <a:ext cx="2239617" cy="124570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bg2">
                    <a:lumMod val="90000"/>
                    <a:lumOff val="10000"/>
                  </a:schemeClr>
                </a:solidFill>
              </a:rPr>
              <a:t>Try it!</a:t>
            </a:r>
            <a:endParaRPr lang="en-US" sz="2800" b="1" dirty="0">
              <a:solidFill>
                <a:schemeClr val="bg2">
                  <a:lumMod val="90000"/>
                  <a:lumOff val="10000"/>
                </a:schemeClr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8143" y="4375460"/>
            <a:ext cx="1905000" cy="190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86923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0"/>
    </mc:Choice>
    <mc:Fallback xmlns="">
      <p:transition spd="slow" advClick="0" advTm="20000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ular Callout 16"/>
          <p:cNvSpPr/>
          <p:nvPr/>
        </p:nvSpPr>
        <p:spPr>
          <a:xfrm>
            <a:off x="9799983" y="3893684"/>
            <a:ext cx="2073965" cy="1466819"/>
          </a:xfrm>
          <a:prstGeom prst="wedgeRect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Thirty seconds left!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906632" y="529584"/>
            <a:ext cx="10058400" cy="455613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Here are </a:t>
            </a:r>
            <a:r>
              <a:rPr lang="en-US" dirty="0" smtClean="0"/>
              <a:t>three phrases</a:t>
            </a:r>
            <a:r>
              <a:rPr lang="en-US" dirty="0" smtClean="0"/>
              <a:t> </a:t>
            </a:r>
            <a:r>
              <a:rPr lang="en-US" dirty="0" smtClean="0"/>
              <a:t>in </a:t>
            </a:r>
            <a:r>
              <a:rPr lang="en-US" dirty="0" smtClean="0">
                <a:solidFill>
                  <a:srgbClr val="00B0F0"/>
                </a:solidFill>
              </a:rPr>
              <a:t>Tajik</a:t>
            </a:r>
            <a:r>
              <a:rPr lang="en-US" dirty="0" smtClean="0"/>
              <a:t>, </a:t>
            </a:r>
            <a:r>
              <a:rPr lang="en-US" dirty="0" smtClean="0"/>
              <a:t>a language spoken in </a:t>
            </a:r>
            <a:r>
              <a:rPr lang="en-US" dirty="0" smtClean="0"/>
              <a:t>Tajikistan and Central Asia</a:t>
            </a:r>
            <a:r>
              <a:rPr lang="en-US" dirty="0" smtClean="0"/>
              <a:t>.</a:t>
            </a:r>
            <a:endParaRPr lang="en-US" dirty="0" smtClean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1049970" y="3893685"/>
            <a:ext cx="10058400" cy="762535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 pitchFamily="2" charset="2"/>
              <a:buNone/>
            </a:pPr>
            <a:r>
              <a:rPr lang="en-US" dirty="0" smtClean="0"/>
              <a:t>Can you </a:t>
            </a:r>
            <a:r>
              <a:rPr lang="en-US" dirty="0" smtClean="0">
                <a:solidFill>
                  <a:srgbClr val="00B0F0"/>
                </a:solidFill>
              </a:rPr>
              <a:t>match</a:t>
            </a:r>
            <a:r>
              <a:rPr lang="en-US" dirty="0" smtClean="0"/>
              <a:t> the Tajik words below to their English translations</a:t>
            </a:r>
            <a:r>
              <a:rPr lang="en-US" dirty="0" smtClean="0"/>
              <a:t>?</a:t>
            </a:r>
          </a:p>
          <a:p>
            <a:pPr marL="0" indent="0">
              <a:buFont typeface="Wingdings" pitchFamily="2" charset="2"/>
              <a:buNone/>
            </a:pPr>
            <a:r>
              <a:rPr lang="en-US" dirty="0" smtClean="0"/>
              <a:t>Hint: word order in Tajik and in English is </a:t>
            </a:r>
            <a:r>
              <a:rPr lang="en-US" dirty="0" smtClean="0">
                <a:solidFill>
                  <a:srgbClr val="00B0F0"/>
                </a:solidFill>
              </a:rPr>
              <a:t>not the same</a:t>
            </a:r>
            <a:r>
              <a:rPr lang="en-US" dirty="0" smtClean="0"/>
              <a:t>!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2678906" y="4656220"/>
            <a:ext cx="2207419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z-Cyrl-AZ" sz="2400" b="1" dirty="0" smtClean="0"/>
              <a:t>хамсоай</a:t>
            </a:r>
            <a:endParaRPr lang="en-US" sz="2400" b="1" dirty="0" smtClean="0"/>
          </a:p>
          <a:p>
            <a:r>
              <a:rPr lang="az-Cyrl-AZ" sz="2400" b="1" dirty="0" smtClean="0"/>
              <a:t>дуусти</a:t>
            </a:r>
            <a:endParaRPr lang="az-Cyrl-AZ" sz="2400" b="1" dirty="0"/>
          </a:p>
          <a:p>
            <a:r>
              <a:rPr lang="az-Cyrl-AZ" sz="2400" b="1" dirty="0" smtClean="0"/>
              <a:t>хуби</a:t>
            </a:r>
            <a:endParaRPr lang="az-Cyrl-AZ" sz="2400" b="1" dirty="0"/>
          </a:p>
          <a:p>
            <a:r>
              <a:rPr lang="az-Cyrl-AZ" sz="2400" b="1" dirty="0"/>
              <a:t>сумо</a:t>
            </a:r>
          </a:p>
          <a:p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7081837" y="4630274"/>
            <a:ext cx="220741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lphaLcPeriod"/>
            </a:pPr>
            <a:r>
              <a:rPr lang="en-US" sz="2400" dirty="0"/>
              <a:t>g</a:t>
            </a:r>
            <a:r>
              <a:rPr lang="en-US" sz="2400" dirty="0" smtClean="0"/>
              <a:t>ood</a:t>
            </a:r>
          </a:p>
          <a:p>
            <a:pPr marL="342900" indent="-342900">
              <a:buAutoNum type="alphaLcPeriod"/>
            </a:pPr>
            <a:r>
              <a:rPr lang="en-US" sz="2400" dirty="0"/>
              <a:t>f</a:t>
            </a:r>
            <a:r>
              <a:rPr lang="en-US" sz="2400" dirty="0" smtClean="0"/>
              <a:t>riend</a:t>
            </a:r>
          </a:p>
          <a:p>
            <a:pPr marL="342900" indent="-342900">
              <a:buAutoNum type="alphaLcPeriod"/>
            </a:pPr>
            <a:r>
              <a:rPr lang="en-US" sz="2400" dirty="0"/>
              <a:t>n</a:t>
            </a:r>
            <a:r>
              <a:rPr lang="en-US" sz="2400" dirty="0" smtClean="0"/>
              <a:t>eighbor</a:t>
            </a:r>
          </a:p>
          <a:p>
            <a:pPr marL="342900" indent="-342900">
              <a:buAutoNum type="alphaLcPeriod"/>
            </a:pPr>
            <a:r>
              <a:rPr lang="en-US" sz="2400" dirty="0"/>
              <a:t>y</a:t>
            </a:r>
            <a:r>
              <a:rPr lang="en-US" sz="2400" dirty="0" smtClean="0"/>
              <a:t>our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1351722" y="1366465"/>
            <a:ext cx="916822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z-Cyrl-AZ" sz="2400" b="1" dirty="0">
                <a:solidFill>
                  <a:srgbClr val="00B0F0"/>
                </a:solidFill>
              </a:rPr>
              <a:t>дуусти хуби хамсоай </a:t>
            </a:r>
            <a:r>
              <a:rPr lang="az-Cyrl-AZ" sz="2400" b="1" dirty="0" smtClean="0">
                <a:solidFill>
                  <a:srgbClr val="00B0F0"/>
                </a:solidFill>
              </a:rPr>
              <a:t>сумо</a:t>
            </a:r>
            <a:r>
              <a:rPr lang="en-US" sz="2400" b="1" dirty="0" smtClean="0"/>
              <a:t>		</a:t>
            </a:r>
            <a:r>
              <a:rPr lang="en-US" dirty="0" smtClean="0"/>
              <a:t>a good friend of your neighbor</a:t>
            </a:r>
          </a:p>
          <a:p>
            <a:endParaRPr lang="en-US" sz="2400" b="1" dirty="0"/>
          </a:p>
          <a:p>
            <a:r>
              <a:rPr lang="az-Cyrl-AZ" sz="2400" b="1" dirty="0" smtClean="0">
                <a:solidFill>
                  <a:srgbClr val="00B0F0"/>
                </a:solidFill>
              </a:rPr>
              <a:t>хамсоай</a:t>
            </a:r>
            <a:r>
              <a:rPr lang="az-Cyrl-AZ" sz="2400" b="1" dirty="0">
                <a:solidFill>
                  <a:srgbClr val="00B0F0"/>
                </a:solidFill>
              </a:rPr>
              <a:t> дуусти хуби </a:t>
            </a:r>
            <a:r>
              <a:rPr lang="az-Cyrl-AZ" sz="2400" b="1" dirty="0" smtClean="0">
                <a:solidFill>
                  <a:srgbClr val="00B0F0"/>
                </a:solidFill>
              </a:rPr>
              <a:t>сумо</a:t>
            </a:r>
            <a:r>
              <a:rPr lang="en-US" sz="2400" b="1" dirty="0" smtClean="0"/>
              <a:t>		</a:t>
            </a:r>
            <a:r>
              <a:rPr lang="en-US" dirty="0" smtClean="0"/>
              <a:t>a neighbor of your good friend</a:t>
            </a:r>
            <a:endParaRPr lang="en-US" dirty="0"/>
          </a:p>
          <a:p>
            <a:endParaRPr lang="en-US" sz="2400" b="1" dirty="0"/>
          </a:p>
          <a:p>
            <a:r>
              <a:rPr lang="az-Cyrl-AZ" sz="2400" b="1" dirty="0" smtClean="0">
                <a:solidFill>
                  <a:srgbClr val="00B0F0"/>
                </a:solidFill>
              </a:rPr>
              <a:t>хамсоай</a:t>
            </a:r>
            <a:r>
              <a:rPr lang="az-Cyrl-AZ" sz="2400" b="1" dirty="0">
                <a:solidFill>
                  <a:srgbClr val="00B0F0"/>
                </a:solidFill>
              </a:rPr>
              <a:t> хуби дуусти </a:t>
            </a:r>
            <a:r>
              <a:rPr lang="az-Cyrl-AZ" sz="2400" b="1" dirty="0" smtClean="0">
                <a:solidFill>
                  <a:srgbClr val="00B0F0"/>
                </a:solidFill>
              </a:rPr>
              <a:t>сумо</a:t>
            </a:r>
            <a:r>
              <a:rPr lang="en-US" dirty="0" smtClean="0"/>
              <a:t>		a good neighbor of your friend</a:t>
            </a:r>
            <a:endParaRPr lang="en-US" dirty="0"/>
          </a:p>
        </p:txBody>
      </p:sp>
      <p:grpSp>
        <p:nvGrpSpPr>
          <p:cNvPr id="5" name="Group 4"/>
          <p:cNvGrpSpPr/>
          <p:nvPr/>
        </p:nvGrpSpPr>
        <p:grpSpPr>
          <a:xfrm>
            <a:off x="3710609" y="4936331"/>
            <a:ext cx="3371228" cy="1092994"/>
            <a:chOff x="3621881" y="4936331"/>
            <a:chExt cx="3459956" cy="1092994"/>
          </a:xfrm>
        </p:grpSpPr>
        <p:cxnSp>
          <p:nvCxnSpPr>
            <p:cNvPr id="18" name="Straight Connector 17"/>
            <p:cNvCxnSpPr/>
            <p:nvPr/>
          </p:nvCxnSpPr>
          <p:spPr>
            <a:xfrm flipV="1">
              <a:off x="3621881" y="6007894"/>
              <a:ext cx="3400425" cy="21431"/>
            </a:xfrm>
            <a:prstGeom prst="line">
              <a:avLst/>
            </a:prstGeom>
            <a:ln w="38100">
              <a:solidFill>
                <a:srgbClr val="3E72F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V="1">
              <a:off x="3621881" y="4936331"/>
              <a:ext cx="3459956" cy="707232"/>
            </a:xfrm>
            <a:prstGeom prst="line">
              <a:avLst/>
            </a:prstGeom>
            <a:ln w="38100">
              <a:solidFill>
                <a:srgbClr val="3E72F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>
              <a:off x="4227443" y="4936331"/>
              <a:ext cx="2854394" cy="707232"/>
            </a:xfrm>
            <a:prstGeom prst="line">
              <a:avLst/>
            </a:prstGeom>
            <a:ln w="38100">
              <a:solidFill>
                <a:srgbClr val="3E72F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>
              <a:off x="3864769" y="5289947"/>
              <a:ext cx="3157537" cy="0"/>
            </a:xfrm>
            <a:prstGeom prst="line">
              <a:avLst/>
            </a:prstGeom>
            <a:ln w="38100">
              <a:solidFill>
                <a:srgbClr val="3E72F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6" name="TextBox 25"/>
          <p:cNvSpPr txBox="1"/>
          <p:nvPr/>
        </p:nvSpPr>
        <p:spPr>
          <a:xfrm>
            <a:off x="8083826" y="6325051"/>
            <a:ext cx="3327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Source:</a:t>
            </a:r>
            <a:r>
              <a:rPr lang="en-US" i="1" dirty="0" smtClean="0">
                <a:cs typeface="Times New Roman"/>
              </a:rPr>
              <a:t>  Adriana </a:t>
            </a:r>
            <a:r>
              <a:rPr lang="en-US" i="1" dirty="0" err="1" smtClean="0">
                <a:cs typeface="Times New Roman"/>
              </a:rPr>
              <a:t>Solovyova</a:t>
            </a:r>
            <a:endParaRPr lang="en-US" i="1" dirty="0"/>
          </a:p>
        </p:txBody>
      </p:sp>
      <p:sp>
        <p:nvSpPr>
          <p:cNvPr id="7" name="Rectangular Callout 6"/>
          <p:cNvSpPr/>
          <p:nvPr/>
        </p:nvSpPr>
        <p:spPr>
          <a:xfrm>
            <a:off x="9596173" y="3994690"/>
            <a:ext cx="2073965" cy="1466819"/>
          </a:xfrm>
          <a:prstGeom prst="wedgeRect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One minute left!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910297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180000"/>
    </mc:Choice>
    <mc:Fallback>
      <p:transition spd="slow" advClick="0" advTm="180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59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60000"/>
                            </p:stCondLst>
                            <p:childTnLst>
                              <p:par>
                                <p:cTn id="9" presetID="9" presetClass="exit" presetSubtype="0" fill="hold" grpId="1" nodeType="after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31000"/>
                            </p:stCondLst>
                            <p:childTnLst>
                              <p:par>
                                <p:cTn id="18" presetID="9" presetClass="exit" presetSubtype="0" fill="hold" grpId="1" nodeType="after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9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4000"/>
                            </p:stCondLst>
                            <p:childTnLst>
                              <p:par>
                                <p:cTn id="22" presetID="1" presetClass="entr" presetSubtype="0" fill="hold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7" grpId="1" animBg="1"/>
      <p:bldP spid="7" grpId="0" animBg="1"/>
      <p:bldP spid="7" grpId="1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aw-TOM-uh-</a:t>
            </a:r>
            <a:r>
              <a:rPr lang="en-US" dirty="0" err="1" smtClean="0"/>
              <a:t>tuh</a:t>
            </a:r>
            <a:r>
              <a:rPr lang="en-US" dirty="0" smtClean="0"/>
              <a:t> (2008)</a:t>
            </a: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866398" y="3030014"/>
            <a:ext cx="10515600" cy="1132912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b="1" dirty="0" smtClean="0"/>
              <a:t>See how an abstract machine called a “finite state automaton” can help you identify the words of this New Guinea language.</a:t>
            </a:r>
            <a:endParaRPr lang="en-US" b="1" dirty="0"/>
          </a:p>
        </p:txBody>
      </p:sp>
      <p:sp>
        <p:nvSpPr>
          <p:cNvPr id="6" name="Right Arrow 5"/>
          <p:cNvSpPr/>
          <p:nvPr/>
        </p:nvSpPr>
        <p:spPr>
          <a:xfrm>
            <a:off x="3392556" y="4705108"/>
            <a:ext cx="2239617" cy="124570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bg2">
                    <a:lumMod val="90000"/>
                    <a:lumOff val="10000"/>
                  </a:schemeClr>
                </a:solidFill>
              </a:rPr>
              <a:t>Try it!</a:t>
            </a:r>
            <a:endParaRPr lang="en-US" sz="2800" b="1" dirty="0">
              <a:solidFill>
                <a:schemeClr val="bg2">
                  <a:lumMod val="90000"/>
                  <a:lumOff val="10000"/>
                </a:schemeClr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38022" y="4375460"/>
            <a:ext cx="1905000" cy="190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81270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0"/>
    </mc:Choice>
    <mc:Fallback xmlns="">
      <p:transition spd="slow" advClick="0" advTm="20000"/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Quotable">
  <a:themeElements>
    <a:clrScheme name="Custom 2">
      <a:dk1>
        <a:sysClr val="windowText" lastClr="000000"/>
      </a:dk1>
      <a:lt1>
        <a:sysClr val="window" lastClr="FFFFFF"/>
      </a:lt1>
      <a:dk2>
        <a:srgbClr val="212121"/>
      </a:dk2>
      <a:lt2>
        <a:srgbClr val="636363"/>
      </a:lt2>
      <a:accent1>
        <a:srgbClr val="00B0F0"/>
      </a:accent1>
      <a:accent2>
        <a:srgbClr val="00C6BB"/>
      </a:accent2>
      <a:accent3>
        <a:srgbClr val="B6DF5E"/>
      </a:accent3>
      <a:accent4>
        <a:srgbClr val="EFB251"/>
      </a:accent4>
      <a:accent5>
        <a:srgbClr val="EF755F"/>
      </a:accent5>
      <a:accent6>
        <a:srgbClr val="ED515C"/>
      </a:accent6>
      <a:hlink>
        <a:srgbClr val="8F8F8F"/>
      </a:hlink>
      <a:folHlink>
        <a:srgbClr val="A5A5A5"/>
      </a:folHlink>
    </a:clrScheme>
    <a:fontScheme name="Quotabl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Quotable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table" id="{39EC5628-30ED-4578-ACD8-9820EDB8E15A}" vid="{6F3559E9-1A4C-49D8-94D4-F41003531C4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194</TotalTime>
  <Words>1261</Words>
  <Application>Microsoft Office PowerPoint</Application>
  <PresentationFormat>Widescreen</PresentationFormat>
  <Paragraphs>217</Paragraphs>
  <Slides>44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44</vt:i4>
      </vt:variant>
    </vt:vector>
  </HeadingPairs>
  <TitlesOfParts>
    <vt:vector size="52" baseType="lpstr">
      <vt:lpstr>Arial</vt:lpstr>
      <vt:lpstr>Century Gothic</vt:lpstr>
      <vt:lpstr>DilleniaUPC</vt:lpstr>
      <vt:lpstr>Plantagenet Cherokee</vt:lpstr>
      <vt:lpstr>Times New Roman</vt:lpstr>
      <vt:lpstr>Wingdings</vt:lpstr>
      <vt:lpstr>Wingdings 2</vt:lpstr>
      <vt:lpstr>Quotable</vt:lpstr>
      <vt:lpstr>The Lost Tram (2007)</vt:lpstr>
      <vt:lpstr>The North American Computational Linguistics Olympiad</vt:lpstr>
      <vt:lpstr>CAN YOU GUESS THE LANGUAGE?</vt:lpstr>
      <vt:lpstr>Springing up Baby (2008)</vt:lpstr>
      <vt:lpstr>Fakepapershelfmaker (2008)</vt:lpstr>
      <vt:lpstr>The North American Computational Linguistics Olympiad</vt:lpstr>
      <vt:lpstr>Thorny Stems (2008)</vt:lpstr>
      <vt:lpstr>PowerPoint Presentation</vt:lpstr>
      <vt:lpstr>aw-TOM-uh-tuh (2008)</vt:lpstr>
      <vt:lpstr>The Whole Spectrum (2008)</vt:lpstr>
      <vt:lpstr>The North American Computational Linguistics Olympiad</vt:lpstr>
      <vt:lpstr>Nok-Nok! (2009)</vt:lpstr>
      <vt:lpstr>Help my camera! (2009)</vt:lpstr>
      <vt:lpstr>DID YOU KNOW?</vt:lpstr>
      <vt:lpstr>Sk8 Parsr (2009)</vt:lpstr>
      <vt:lpstr>Orwellspeak (2009)</vt:lpstr>
      <vt:lpstr>The North American Computational Linguistics Olympiad</vt:lpstr>
      <vt:lpstr>Texting, Texting, One, Two, Three (2010)</vt:lpstr>
      <vt:lpstr>Dogs and Cats on Trees (2010)</vt:lpstr>
      <vt:lpstr>CAN YOU GUESS THE LANGUAGE?</vt:lpstr>
      <vt:lpstr>F u cn rd ths (2010)</vt:lpstr>
      <vt:lpstr>Real Money (2010)</vt:lpstr>
      <vt:lpstr>The North American Computational Linguistics Olympiad</vt:lpstr>
      <vt:lpstr>Khipu (2010)</vt:lpstr>
      <vt:lpstr>Running on MT (2011)</vt:lpstr>
      <vt:lpstr>PowerPoint Presentation</vt:lpstr>
      <vt:lpstr>Interstellar First Contact (2012)</vt:lpstr>
      <vt:lpstr>Waorani Numbers (2012)</vt:lpstr>
      <vt:lpstr>The North American Computational Linguistics Olympiad</vt:lpstr>
      <vt:lpstr>The Little Engine that Could… Read (2012)</vt:lpstr>
      <vt:lpstr>Jeg kan tælle (2007)</vt:lpstr>
      <vt:lpstr>DID YOU KNOW?</vt:lpstr>
      <vt:lpstr>One, Two, Tree (2012)</vt:lpstr>
      <vt:lpstr>The Heads and Tails of Huffman (2013)</vt:lpstr>
      <vt:lpstr>The North American Computational Linguistics Olympiad</vt:lpstr>
      <vt:lpstr>Grammar Rules (2013)</vt:lpstr>
      <vt:lpstr>CAN YOU GUESS THE LANGUAGE?</vt:lpstr>
      <vt:lpstr>Twodee (2013)</vt:lpstr>
      <vt:lpstr>Yesbot (2013)</vt:lpstr>
      <vt:lpstr>The North American Computational Linguistics Olympiad</vt:lpstr>
      <vt:lpstr>DID YOU KNOW?</vt:lpstr>
      <vt:lpstr>A Tree by Any Other Name (2013)</vt:lpstr>
      <vt:lpstr>Grice’s Grifter Gadgets (2013)</vt:lpstr>
      <vt:lpstr>PowerPoint Presentation</vt:lpstr>
    </vt:vector>
  </TitlesOfParts>
  <Company>Hewlett-Packard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Alexa Little</dc:creator>
  <cp:lastModifiedBy>Alexa Little</cp:lastModifiedBy>
  <cp:revision>34</cp:revision>
  <dcterms:created xsi:type="dcterms:W3CDTF">2014-03-12T18:40:23Z</dcterms:created>
  <dcterms:modified xsi:type="dcterms:W3CDTF">2014-05-01T06:46:58Z</dcterms:modified>
</cp:coreProperties>
</file>